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51.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89"/>
  </p:notesMasterIdLst>
  <p:handoutMasterIdLst>
    <p:handoutMasterId r:id="rId90"/>
  </p:handoutMasterIdLst>
  <p:sldIdLst>
    <p:sldId id="256" r:id="rId6"/>
    <p:sldId id="257" r:id="rId7"/>
    <p:sldId id="299" r:id="rId8"/>
    <p:sldId id="385" r:id="rId9"/>
    <p:sldId id="303" r:id="rId10"/>
    <p:sldId id="387" r:id="rId11"/>
    <p:sldId id="389" r:id="rId12"/>
    <p:sldId id="391" r:id="rId13"/>
    <p:sldId id="361" r:id="rId14"/>
    <p:sldId id="356" r:id="rId15"/>
    <p:sldId id="359" r:id="rId16"/>
    <p:sldId id="300" r:id="rId17"/>
    <p:sldId id="362" r:id="rId18"/>
    <p:sldId id="368" r:id="rId19"/>
    <p:sldId id="399" r:id="rId20"/>
    <p:sldId id="369" r:id="rId21"/>
    <p:sldId id="371" r:id="rId22"/>
    <p:sldId id="373" r:id="rId23"/>
    <p:sldId id="374" r:id="rId24"/>
    <p:sldId id="404" r:id="rId25"/>
    <p:sldId id="403" r:id="rId26"/>
    <p:sldId id="405"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 id="423" r:id="rId44"/>
    <p:sldId id="439" r:id="rId45"/>
    <p:sldId id="441" r:id="rId46"/>
    <p:sldId id="442" r:id="rId47"/>
    <p:sldId id="443" r:id="rId48"/>
    <p:sldId id="444" r:id="rId49"/>
    <p:sldId id="445" r:id="rId50"/>
    <p:sldId id="446" r:id="rId51"/>
    <p:sldId id="448" r:id="rId52"/>
    <p:sldId id="451" r:id="rId53"/>
    <p:sldId id="452" r:id="rId54"/>
    <p:sldId id="453" r:id="rId55"/>
    <p:sldId id="454" r:id="rId56"/>
    <p:sldId id="455" r:id="rId57"/>
    <p:sldId id="456" r:id="rId58"/>
    <p:sldId id="424" r:id="rId59"/>
    <p:sldId id="426" r:id="rId60"/>
    <p:sldId id="427" r:id="rId61"/>
    <p:sldId id="428" r:id="rId62"/>
    <p:sldId id="429" r:id="rId63"/>
    <p:sldId id="430" r:id="rId64"/>
    <p:sldId id="431" r:id="rId65"/>
    <p:sldId id="432" r:id="rId66"/>
    <p:sldId id="433" r:id="rId67"/>
    <p:sldId id="434" r:id="rId68"/>
    <p:sldId id="435" r:id="rId69"/>
    <p:sldId id="436" r:id="rId70"/>
    <p:sldId id="437" r:id="rId71"/>
    <p:sldId id="438" r:id="rId72"/>
    <p:sldId id="457" r:id="rId73"/>
    <p:sldId id="458" r:id="rId74"/>
    <p:sldId id="461" r:id="rId75"/>
    <p:sldId id="462" r:id="rId76"/>
    <p:sldId id="464" r:id="rId77"/>
    <p:sldId id="465" r:id="rId78"/>
    <p:sldId id="467" r:id="rId79"/>
    <p:sldId id="469" r:id="rId80"/>
    <p:sldId id="471" r:id="rId81"/>
    <p:sldId id="473" r:id="rId82"/>
    <p:sldId id="474" r:id="rId83"/>
    <p:sldId id="475" r:id="rId84"/>
    <p:sldId id="476" r:id="rId85"/>
    <p:sldId id="477" r:id="rId86"/>
    <p:sldId id="478" r:id="rId87"/>
    <p:sldId id="479" r:id="rId8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F4F"/>
    <a:srgbClr val="EE7430"/>
    <a:srgbClr val="B2B2B2"/>
    <a:srgbClr val="575757"/>
    <a:srgbClr val="FFFFFF"/>
    <a:srgbClr val="DADADA"/>
    <a:srgbClr val="231F20"/>
    <a:srgbClr val="D18D05"/>
    <a:srgbClr val="FAB529"/>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8" autoAdjust="0"/>
    <p:restoredTop sz="98513" autoAdjust="0"/>
  </p:normalViewPr>
  <p:slideViewPr>
    <p:cSldViewPr snapToGrid="0">
      <p:cViewPr>
        <p:scale>
          <a:sx n="99" d="100"/>
          <a:sy n="99" d="100"/>
        </p:scale>
        <p:origin x="-1284" y="-4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28.11.2019</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28.11.2019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 Her İşin Başı,</a:t>
            </a:r>
            <a:r>
              <a:rPr lang="tr-TR" sz="1200" b="0" i="0" u="none" strike="noStrike" kern="1200" baseline="0" dirty="0">
                <a:solidFill>
                  <a:schemeClr val="tx1"/>
                </a:solidFill>
                <a:latin typeface="+mn-lt"/>
                <a:ea typeface="+mn-ea"/>
                <a:cs typeface="+mn-cs"/>
              </a:rPr>
              <a:t> Mustafa Taşdemir, Ömer Ataç, 2016, İstanbul, Yeşilay TBM Alan Kitaplığı Dizisi No: 7.</a:t>
            </a:r>
            <a:endParaRPr lang="tr-T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kern="1200" baseline="0" dirty="0">
              <a:solidFill>
                <a:schemeClr val="tx1"/>
              </a:solidFill>
              <a:latin typeface="+mn-lt"/>
              <a:ea typeface="+mn-ea"/>
              <a:cs typeface="+mn-cs"/>
            </a:endParaRPr>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18581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2539283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296462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1813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2179799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165546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345925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21-22.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351941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2869801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2148086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94019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20265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2496780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Ufuk Kodaman, Mehmet Dinç, 2016, İstanbul, Yeşilay TBM Alan Kitaplığı Dizisi No: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22</a:t>
            </a:fld>
            <a:endParaRPr lang="tr-TR">
              <a:solidFill>
                <a:prstClr val="black"/>
              </a:solidFill>
            </a:endParaRPr>
          </a:p>
        </p:txBody>
      </p:sp>
    </p:spTree>
    <p:extLst>
      <p:ext uri="{BB962C8B-B14F-4D97-AF65-F5344CB8AC3E}">
        <p14:creationId xmlns:p14="http://schemas.microsoft.com/office/powerpoint/2010/main" val="880085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23</a:t>
            </a:fld>
            <a:endParaRPr lang="tr-TR">
              <a:solidFill>
                <a:prstClr val="black"/>
              </a:solidFill>
            </a:endParaRPr>
          </a:p>
        </p:txBody>
      </p:sp>
    </p:spTree>
    <p:extLst>
      <p:ext uri="{BB962C8B-B14F-4D97-AF65-F5344CB8AC3E}">
        <p14:creationId xmlns:p14="http://schemas.microsoft.com/office/powerpoint/2010/main" val="298361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24</a:t>
            </a:fld>
            <a:endParaRPr lang="tr-TR">
              <a:solidFill>
                <a:prstClr val="black"/>
              </a:solidFill>
            </a:endParaRPr>
          </a:p>
        </p:txBody>
      </p:sp>
    </p:spTree>
    <p:extLst>
      <p:ext uri="{BB962C8B-B14F-4D97-AF65-F5344CB8AC3E}">
        <p14:creationId xmlns:p14="http://schemas.microsoft.com/office/powerpoint/2010/main" val="2815292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25</a:t>
            </a:fld>
            <a:endParaRPr lang="tr-TR">
              <a:solidFill>
                <a:prstClr val="black"/>
              </a:solidFill>
            </a:endParaRPr>
          </a:p>
        </p:txBody>
      </p:sp>
    </p:spTree>
    <p:extLst>
      <p:ext uri="{BB962C8B-B14F-4D97-AF65-F5344CB8AC3E}">
        <p14:creationId xmlns:p14="http://schemas.microsoft.com/office/powerpoint/2010/main" val="1941550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26</a:t>
            </a:fld>
            <a:endParaRPr lang="tr-TR">
              <a:solidFill>
                <a:prstClr val="black"/>
              </a:solidFill>
            </a:endParaRPr>
          </a:p>
        </p:txBody>
      </p:sp>
    </p:spTree>
    <p:extLst>
      <p:ext uri="{BB962C8B-B14F-4D97-AF65-F5344CB8AC3E}">
        <p14:creationId xmlns:p14="http://schemas.microsoft.com/office/powerpoint/2010/main" val="1321914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27</a:t>
            </a:fld>
            <a:endParaRPr lang="tr-TR">
              <a:solidFill>
                <a:prstClr val="black"/>
              </a:solidFill>
            </a:endParaRPr>
          </a:p>
        </p:txBody>
      </p:sp>
    </p:spTree>
    <p:extLst>
      <p:ext uri="{BB962C8B-B14F-4D97-AF65-F5344CB8AC3E}">
        <p14:creationId xmlns:p14="http://schemas.microsoft.com/office/powerpoint/2010/main" val="1984514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28</a:t>
            </a:fld>
            <a:endParaRPr lang="tr-TR">
              <a:solidFill>
                <a:prstClr val="black"/>
              </a:solidFill>
            </a:endParaRPr>
          </a:p>
        </p:txBody>
      </p:sp>
    </p:spTree>
    <p:extLst>
      <p:ext uri="{BB962C8B-B14F-4D97-AF65-F5344CB8AC3E}">
        <p14:creationId xmlns:p14="http://schemas.microsoft.com/office/powerpoint/2010/main" val="1958748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29</a:t>
            </a:fld>
            <a:endParaRPr lang="tr-TR">
              <a:solidFill>
                <a:prstClr val="black"/>
              </a:solidFill>
            </a:endParaRPr>
          </a:p>
        </p:txBody>
      </p:sp>
    </p:spTree>
    <p:extLst>
      <p:ext uri="{BB962C8B-B14F-4D97-AF65-F5344CB8AC3E}">
        <p14:creationId xmlns:p14="http://schemas.microsoft.com/office/powerpoint/2010/main" val="188236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30</a:t>
            </a:fld>
            <a:endParaRPr lang="tr-TR">
              <a:solidFill>
                <a:prstClr val="black"/>
              </a:solidFill>
            </a:endParaRPr>
          </a:p>
        </p:txBody>
      </p:sp>
    </p:spTree>
    <p:extLst>
      <p:ext uri="{BB962C8B-B14F-4D97-AF65-F5344CB8AC3E}">
        <p14:creationId xmlns:p14="http://schemas.microsoft.com/office/powerpoint/2010/main" val="1943882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1280121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31</a:t>
            </a:fld>
            <a:endParaRPr lang="tr-TR">
              <a:solidFill>
                <a:prstClr val="black"/>
              </a:solidFill>
            </a:endParaRPr>
          </a:p>
        </p:txBody>
      </p:sp>
    </p:spTree>
    <p:extLst>
      <p:ext uri="{BB962C8B-B14F-4D97-AF65-F5344CB8AC3E}">
        <p14:creationId xmlns:p14="http://schemas.microsoft.com/office/powerpoint/2010/main" val="2781890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32</a:t>
            </a:fld>
            <a:endParaRPr lang="tr-TR">
              <a:solidFill>
                <a:prstClr val="black"/>
              </a:solidFill>
            </a:endParaRPr>
          </a:p>
        </p:txBody>
      </p:sp>
    </p:spTree>
    <p:extLst>
      <p:ext uri="{BB962C8B-B14F-4D97-AF65-F5344CB8AC3E}">
        <p14:creationId xmlns:p14="http://schemas.microsoft.com/office/powerpoint/2010/main" val="107674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33</a:t>
            </a:fld>
            <a:endParaRPr lang="tr-TR">
              <a:solidFill>
                <a:prstClr val="black"/>
              </a:solidFill>
            </a:endParaRPr>
          </a:p>
        </p:txBody>
      </p:sp>
    </p:spTree>
    <p:extLst>
      <p:ext uri="{BB962C8B-B14F-4D97-AF65-F5344CB8AC3E}">
        <p14:creationId xmlns:p14="http://schemas.microsoft.com/office/powerpoint/2010/main" val="1182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34</a:t>
            </a:fld>
            <a:endParaRPr lang="tr-TR">
              <a:solidFill>
                <a:prstClr val="black"/>
              </a:solidFill>
            </a:endParaRPr>
          </a:p>
        </p:txBody>
      </p:sp>
    </p:spTree>
    <p:extLst>
      <p:ext uri="{BB962C8B-B14F-4D97-AF65-F5344CB8AC3E}">
        <p14:creationId xmlns:p14="http://schemas.microsoft.com/office/powerpoint/2010/main" val="2185916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35</a:t>
            </a:fld>
            <a:endParaRPr lang="tr-TR">
              <a:solidFill>
                <a:prstClr val="black"/>
              </a:solidFill>
            </a:endParaRPr>
          </a:p>
        </p:txBody>
      </p:sp>
    </p:spTree>
    <p:extLst>
      <p:ext uri="{BB962C8B-B14F-4D97-AF65-F5344CB8AC3E}">
        <p14:creationId xmlns:p14="http://schemas.microsoft.com/office/powerpoint/2010/main" val="3552057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36</a:t>
            </a:fld>
            <a:endParaRPr lang="tr-TR">
              <a:solidFill>
                <a:prstClr val="black"/>
              </a:solidFill>
            </a:endParaRPr>
          </a:p>
        </p:txBody>
      </p:sp>
    </p:spTree>
    <p:extLst>
      <p:ext uri="{BB962C8B-B14F-4D97-AF65-F5344CB8AC3E}">
        <p14:creationId xmlns:p14="http://schemas.microsoft.com/office/powerpoint/2010/main" val="3426021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37</a:t>
            </a:fld>
            <a:endParaRPr lang="tr-TR">
              <a:solidFill>
                <a:prstClr val="black"/>
              </a:solidFill>
            </a:endParaRPr>
          </a:p>
        </p:txBody>
      </p:sp>
    </p:spTree>
    <p:extLst>
      <p:ext uri="{BB962C8B-B14F-4D97-AF65-F5344CB8AC3E}">
        <p14:creationId xmlns:p14="http://schemas.microsoft.com/office/powerpoint/2010/main" val="1310624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38</a:t>
            </a:fld>
            <a:endParaRPr lang="tr-TR">
              <a:solidFill>
                <a:prstClr val="black"/>
              </a:solidFill>
            </a:endParaRPr>
          </a:p>
        </p:txBody>
      </p:sp>
    </p:spTree>
    <p:extLst>
      <p:ext uri="{BB962C8B-B14F-4D97-AF65-F5344CB8AC3E}">
        <p14:creationId xmlns:p14="http://schemas.microsoft.com/office/powerpoint/2010/main" val="2293836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39</a:t>
            </a:fld>
            <a:endParaRPr lang="tr-TR">
              <a:solidFill>
                <a:prstClr val="black"/>
              </a:solidFill>
            </a:endParaRPr>
          </a:p>
        </p:txBody>
      </p:sp>
    </p:spTree>
    <p:extLst>
      <p:ext uri="{BB962C8B-B14F-4D97-AF65-F5344CB8AC3E}">
        <p14:creationId xmlns:p14="http://schemas.microsoft.com/office/powerpoint/2010/main" val="142465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Yeşilay Bilim Kurulu, 2016, İstanbul, Yeşilay TBM Alan Kitaplığı Dizisi No: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40</a:t>
            </a:fld>
            <a:endParaRPr lang="tr-TR">
              <a:solidFill>
                <a:prstClr val="black"/>
              </a:solidFill>
            </a:endParaRPr>
          </a:p>
        </p:txBody>
      </p:sp>
    </p:spTree>
    <p:extLst>
      <p:ext uri="{BB962C8B-B14F-4D97-AF65-F5344CB8AC3E}">
        <p14:creationId xmlns:p14="http://schemas.microsoft.com/office/powerpoint/2010/main" val="152172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2532190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1-3.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41</a:t>
            </a:fld>
            <a:endParaRPr lang="tr-TR">
              <a:solidFill>
                <a:prstClr val="black"/>
              </a:solidFill>
            </a:endParaRPr>
          </a:p>
        </p:txBody>
      </p:sp>
    </p:spTree>
    <p:extLst>
      <p:ext uri="{BB962C8B-B14F-4D97-AF65-F5344CB8AC3E}">
        <p14:creationId xmlns:p14="http://schemas.microsoft.com/office/powerpoint/2010/main" val="509724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3-4.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42</a:t>
            </a:fld>
            <a:endParaRPr lang="tr-TR">
              <a:solidFill>
                <a:prstClr val="black"/>
              </a:solidFill>
            </a:endParaRPr>
          </a:p>
        </p:txBody>
      </p:sp>
    </p:spTree>
    <p:extLst>
      <p:ext uri="{BB962C8B-B14F-4D97-AF65-F5344CB8AC3E}">
        <p14:creationId xmlns:p14="http://schemas.microsoft.com/office/powerpoint/2010/main" val="1219107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43</a:t>
            </a:fld>
            <a:endParaRPr lang="tr-TR">
              <a:solidFill>
                <a:prstClr val="black"/>
              </a:solidFill>
            </a:endParaRPr>
          </a:p>
        </p:txBody>
      </p:sp>
    </p:spTree>
    <p:extLst>
      <p:ext uri="{BB962C8B-B14F-4D97-AF65-F5344CB8AC3E}">
        <p14:creationId xmlns:p14="http://schemas.microsoft.com/office/powerpoint/2010/main" val="4101218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44</a:t>
            </a:fld>
            <a:endParaRPr lang="tr-TR">
              <a:solidFill>
                <a:prstClr val="black"/>
              </a:solidFill>
            </a:endParaRPr>
          </a:p>
        </p:txBody>
      </p:sp>
    </p:spTree>
    <p:extLst>
      <p:ext uri="{BB962C8B-B14F-4D97-AF65-F5344CB8AC3E}">
        <p14:creationId xmlns:p14="http://schemas.microsoft.com/office/powerpoint/2010/main" val="3152489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45</a:t>
            </a:fld>
            <a:endParaRPr lang="tr-TR">
              <a:solidFill>
                <a:prstClr val="black"/>
              </a:solidFill>
            </a:endParaRPr>
          </a:p>
        </p:txBody>
      </p:sp>
    </p:spTree>
    <p:extLst>
      <p:ext uri="{BB962C8B-B14F-4D97-AF65-F5344CB8AC3E}">
        <p14:creationId xmlns:p14="http://schemas.microsoft.com/office/powerpoint/2010/main" val="1090047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46</a:t>
            </a:fld>
            <a:endParaRPr lang="tr-TR">
              <a:solidFill>
                <a:prstClr val="black"/>
              </a:solidFill>
            </a:endParaRPr>
          </a:p>
        </p:txBody>
      </p:sp>
    </p:spTree>
    <p:extLst>
      <p:ext uri="{BB962C8B-B14F-4D97-AF65-F5344CB8AC3E}">
        <p14:creationId xmlns:p14="http://schemas.microsoft.com/office/powerpoint/2010/main" val="3960366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48</a:t>
            </a:fld>
            <a:endParaRPr lang="tr-TR">
              <a:solidFill>
                <a:prstClr val="black"/>
              </a:solidFill>
            </a:endParaRPr>
          </a:p>
        </p:txBody>
      </p:sp>
    </p:spTree>
    <p:extLst>
      <p:ext uri="{BB962C8B-B14F-4D97-AF65-F5344CB8AC3E}">
        <p14:creationId xmlns:p14="http://schemas.microsoft.com/office/powerpoint/2010/main" val="1518404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49</a:t>
            </a:fld>
            <a:endParaRPr lang="tr-TR">
              <a:solidFill>
                <a:prstClr val="black"/>
              </a:solidFill>
            </a:endParaRPr>
          </a:p>
        </p:txBody>
      </p:sp>
    </p:spTree>
    <p:extLst>
      <p:ext uri="{BB962C8B-B14F-4D97-AF65-F5344CB8AC3E}">
        <p14:creationId xmlns:p14="http://schemas.microsoft.com/office/powerpoint/2010/main" val="4053509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50</a:t>
            </a:fld>
            <a:endParaRPr lang="tr-TR">
              <a:solidFill>
                <a:prstClr val="black"/>
              </a:solidFill>
            </a:endParaRPr>
          </a:p>
        </p:txBody>
      </p:sp>
    </p:spTree>
    <p:extLst>
      <p:ext uri="{BB962C8B-B14F-4D97-AF65-F5344CB8AC3E}">
        <p14:creationId xmlns:p14="http://schemas.microsoft.com/office/powerpoint/2010/main" val="3077034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51</a:t>
            </a:fld>
            <a:endParaRPr lang="tr-TR">
              <a:solidFill>
                <a:prstClr val="black"/>
              </a:solidFill>
            </a:endParaRPr>
          </a:p>
        </p:txBody>
      </p:sp>
    </p:spTree>
    <p:extLst>
      <p:ext uri="{BB962C8B-B14F-4D97-AF65-F5344CB8AC3E}">
        <p14:creationId xmlns:p14="http://schemas.microsoft.com/office/powerpoint/2010/main" val="360907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1286907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52</a:t>
            </a:fld>
            <a:endParaRPr lang="tr-TR">
              <a:solidFill>
                <a:prstClr val="black"/>
              </a:solidFill>
            </a:endParaRPr>
          </a:p>
        </p:txBody>
      </p:sp>
    </p:spTree>
    <p:extLst>
      <p:ext uri="{BB962C8B-B14F-4D97-AF65-F5344CB8AC3E}">
        <p14:creationId xmlns:p14="http://schemas.microsoft.com/office/powerpoint/2010/main" val="2401448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53</a:t>
            </a:fld>
            <a:endParaRPr lang="tr-TR">
              <a:solidFill>
                <a:prstClr val="black"/>
              </a:solidFill>
            </a:endParaRPr>
          </a:p>
        </p:txBody>
      </p:sp>
    </p:spTree>
    <p:extLst>
      <p:ext uri="{BB962C8B-B14F-4D97-AF65-F5344CB8AC3E}">
        <p14:creationId xmlns:p14="http://schemas.microsoft.com/office/powerpoint/2010/main" val="930508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Yeşilay Bilim Kurulu , 2016, İstanbul, Yeşilay TBM Alan Kitaplığı Dizisi No: 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54</a:t>
            </a:fld>
            <a:endParaRPr lang="tr-TR">
              <a:solidFill>
                <a:prstClr val="black"/>
              </a:solidFill>
            </a:endParaRPr>
          </a:p>
        </p:txBody>
      </p:sp>
    </p:spTree>
    <p:extLst>
      <p:ext uri="{BB962C8B-B14F-4D97-AF65-F5344CB8AC3E}">
        <p14:creationId xmlns:p14="http://schemas.microsoft.com/office/powerpoint/2010/main" val="2791020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55</a:t>
            </a:fld>
            <a:endParaRPr lang="tr-TR">
              <a:solidFill>
                <a:prstClr val="black"/>
              </a:solidFill>
            </a:endParaRPr>
          </a:p>
        </p:txBody>
      </p:sp>
    </p:spTree>
    <p:extLst>
      <p:ext uri="{BB962C8B-B14F-4D97-AF65-F5344CB8AC3E}">
        <p14:creationId xmlns:p14="http://schemas.microsoft.com/office/powerpoint/2010/main" val="2415647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57</a:t>
            </a:fld>
            <a:endParaRPr lang="tr-TR">
              <a:solidFill>
                <a:prstClr val="black"/>
              </a:solidFill>
            </a:endParaRPr>
          </a:p>
        </p:txBody>
      </p:sp>
    </p:spTree>
    <p:extLst>
      <p:ext uri="{BB962C8B-B14F-4D97-AF65-F5344CB8AC3E}">
        <p14:creationId xmlns:p14="http://schemas.microsoft.com/office/powerpoint/2010/main" val="103496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58</a:t>
            </a:fld>
            <a:endParaRPr lang="tr-TR">
              <a:solidFill>
                <a:prstClr val="black"/>
              </a:solidFill>
            </a:endParaRPr>
          </a:p>
        </p:txBody>
      </p:sp>
    </p:spTree>
    <p:extLst>
      <p:ext uri="{BB962C8B-B14F-4D97-AF65-F5344CB8AC3E}">
        <p14:creationId xmlns:p14="http://schemas.microsoft.com/office/powerpoint/2010/main" val="825696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59</a:t>
            </a:fld>
            <a:endParaRPr lang="tr-TR">
              <a:solidFill>
                <a:prstClr val="black"/>
              </a:solidFill>
            </a:endParaRPr>
          </a:p>
        </p:txBody>
      </p:sp>
    </p:spTree>
    <p:extLst>
      <p:ext uri="{BB962C8B-B14F-4D97-AF65-F5344CB8AC3E}">
        <p14:creationId xmlns:p14="http://schemas.microsoft.com/office/powerpoint/2010/main" val="540836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60</a:t>
            </a:fld>
            <a:endParaRPr lang="tr-TR">
              <a:solidFill>
                <a:prstClr val="black"/>
              </a:solidFill>
            </a:endParaRPr>
          </a:p>
        </p:txBody>
      </p:sp>
    </p:spTree>
    <p:extLst>
      <p:ext uri="{BB962C8B-B14F-4D97-AF65-F5344CB8AC3E}">
        <p14:creationId xmlns:p14="http://schemas.microsoft.com/office/powerpoint/2010/main" val="1158694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61</a:t>
            </a:fld>
            <a:endParaRPr lang="tr-TR">
              <a:solidFill>
                <a:prstClr val="black"/>
              </a:solidFill>
            </a:endParaRPr>
          </a:p>
        </p:txBody>
      </p:sp>
    </p:spTree>
    <p:extLst>
      <p:ext uri="{BB962C8B-B14F-4D97-AF65-F5344CB8AC3E}">
        <p14:creationId xmlns:p14="http://schemas.microsoft.com/office/powerpoint/2010/main" val="19039572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62</a:t>
            </a:fld>
            <a:endParaRPr lang="tr-TR">
              <a:solidFill>
                <a:prstClr val="black"/>
              </a:solidFill>
            </a:endParaRPr>
          </a:p>
        </p:txBody>
      </p:sp>
    </p:spTree>
    <p:extLst>
      <p:ext uri="{BB962C8B-B14F-4D97-AF65-F5344CB8AC3E}">
        <p14:creationId xmlns:p14="http://schemas.microsoft.com/office/powerpoint/2010/main" val="36530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12495978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63</a:t>
            </a:fld>
            <a:endParaRPr lang="tr-TR">
              <a:solidFill>
                <a:prstClr val="black"/>
              </a:solidFill>
            </a:endParaRPr>
          </a:p>
        </p:txBody>
      </p:sp>
    </p:spTree>
    <p:extLst>
      <p:ext uri="{BB962C8B-B14F-4D97-AF65-F5344CB8AC3E}">
        <p14:creationId xmlns:p14="http://schemas.microsoft.com/office/powerpoint/2010/main" val="23339230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12-13.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64</a:t>
            </a:fld>
            <a:endParaRPr lang="tr-TR">
              <a:solidFill>
                <a:prstClr val="black"/>
              </a:solidFill>
            </a:endParaRPr>
          </a:p>
        </p:txBody>
      </p:sp>
    </p:spTree>
    <p:extLst>
      <p:ext uri="{BB962C8B-B14F-4D97-AF65-F5344CB8AC3E}">
        <p14:creationId xmlns:p14="http://schemas.microsoft.com/office/powerpoint/2010/main" val="133839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17.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65</a:t>
            </a:fld>
            <a:endParaRPr lang="tr-TR">
              <a:solidFill>
                <a:prstClr val="black"/>
              </a:solidFill>
            </a:endParaRPr>
          </a:p>
        </p:txBody>
      </p:sp>
    </p:spTree>
    <p:extLst>
      <p:ext uri="{BB962C8B-B14F-4D97-AF65-F5344CB8AC3E}">
        <p14:creationId xmlns:p14="http://schemas.microsoft.com/office/powerpoint/2010/main" val="13486849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Alkol Kötülüklerin Kapısı </a:t>
            </a:r>
            <a:r>
              <a:rPr lang="tr-TR" sz="1200" b="0" i="0" u="none" strike="noStrike" kern="1200" baseline="0" dirty="0">
                <a:solidFill>
                  <a:schemeClr val="tx1"/>
                </a:solidFill>
                <a:latin typeface="+mn-lt"/>
                <a:ea typeface="+mn-ea"/>
                <a:cs typeface="+mn-cs"/>
              </a:rPr>
              <a:t>adlı Yeşilay tarafından hazırlanmış kitapçık, s. 18-19.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66</a:t>
            </a:fld>
            <a:endParaRPr lang="tr-TR">
              <a:solidFill>
                <a:prstClr val="black"/>
              </a:solidFill>
            </a:endParaRPr>
          </a:p>
        </p:txBody>
      </p:sp>
    </p:spTree>
    <p:extLst>
      <p:ext uri="{BB962C8B-B14F-4D97-AF65-F5344CB8AC3E}">
        <p14:creationId xmlns:p14="http://schemas.microsoft.com/office/powerpoint/2010/main" val="1498371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prstClr val="black"/>
                </a:solidFill>
                <a:effectLst/>
                <a:uLnTx/>
                <a:uFillTx/>
                <a:latin typeface="+mn-lt"/>
                <a:ea typeface="+mn-ea"/>
                <a:cs typeface="+mn-cs"/>
              </a:rPr>
              <a:t>Ayrıca bakınız: </a:t>
            </a:r>
            <a:r>
              <a:rPr kumimoji="0" lang="tr-TR" sz="1200" b="1" i="0" u="none" strike="noStrike" kern="1200" cap="none" spc="0" normalizeH="0" baseline="0" noProof="0" dirty="0" smtClean="0">
                <a:ln>
                  <a:noFill/>
                </a:ln>
                <a:solidFill>
                  <a:prstClr val="black"/>
                </a:solidFill>
                <a:effectLst/>
                <a:uLnTx/>
                <a:uFillTx/>
                <a:latin typeface="+mn-lt"/>
                <a:ea typeface="+mn-ea"/>
                <a:cs typeface="+mn-cs"/>
              </a:rPr>
              <a:t>Alkol Kötülüklerin Kapısı </a:t>
            </a:r>
            <a:r>
              <a:rPr kumimoji="0" lang="tr-TR" sz="1200" b="0" i="0" u="none" strike="noStrike" kern="1200" cap="none" spc="0" normalizeH="0" baseline="0" noProof="0" dirty="0" smtClean="0">
                <a:ln>
                  <a:noFill/>
                </a:ln>
                <a:solidFill>
                  <a:prstClr val="black"/>
                </a:solidFill>
                <a:effectLst/>
                <a:uLnTx/>
                <a:uFillTx/>
                <a:latin typeface="+mn-lt"/>
                <a:ea typeface="+mn-ea"/>
                <a:cs typeface="+mn-cs"/>
              </a:rPr>
              <a:t>adlı Yeşilay tarafından hazırlanmış kitapçık, s. 20.</a:t>
            </a:r>
          </a:p>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solidFill>
                  <a:prstClr val="black"/>
                </a:solidFill>
              </a:rPr>
              <a:pPr/>
              <a:t>67</a:t>
            </a:fld>
            <a:endParaRPr lang="tr-TR">
              <a:solidFill>
                <a:prstClr val="black"/>
              </a:solidFill>
            </a:endParaRPr>
          </a:p>
        </p:txBody>
      </p:sp>
    </p:spTree>
    <p:extLst>
      <p:ext uri="{BB962C8B-B14F-4D97-AF65-F5344CB8AC3E}">
        <p14:creationId xmlns:p14="http://schemas.microsoft.com/office/powerpoint/2010/main" val="33026437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Uyuşturucu Özgürlüğün Sonu,</a:t>
            </a:r>
            <a:r>
              <a:rPr lang="tr-TR" sz="1200" b="0" i="0" u="none" strike="noStrike" kern="1200" baseline="0" dirty="0">
                <a:solidFill>
                  <a:schemeClr val="tx1"/>
                </a:solidFill>
                <a:latin typeface="+mn-lt"/>
                <a:ea typeface="+mn-ea"/>
                <a:cs typeface="+mn-cs"/>
              </a:rPr>
              <a:t> Yeşilay Bilim Kurulu, 2016, İstanbul, Yeşilay TBM Alan Kitaplığı Dizisi No: 10.</a:t>
            </a:r>
            <a:endParaRPr lang="tr-TR" b="0" dirty="0"/>
          </a:p>
          <a:p>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68</a:t>
            </a:fld>
            <a:endParaRPr lang="tr-TR">
              <a:solidFill>
                <a:prstClr val="black"/>
              </a:solidFill>
            </a:endParaRPr>
          </a:p>
        </p:txBody>
      </p:sp>
    </p:spTree>
    <p:extLst>
      <p:ext uri="{BB962C8B-B14F-4D97-AF65-F5344CB8AC3E}">
        <p14:creationId xmlns:p14="http://schemas.microsoft.com/office/powerpoint/2010/main" val="12453840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69</a:t>
            </a:fld>
            <a:endParaRPr lang="tr-TR">
              <a:solidFill>
                <a:prstClr val="black"/>
              </a:solidFill>
            </a:endParaRPr>
          </a:p>
        </p:txBody>
      </p:sp>
    </p:spTree>
    <p:extLst>
      <p:ext uri="{BB962C8B-B14F-4D97-AF65-F5344CB8AC3E}">
        <p14:creationId xmlns:p14="http://schemas.microsoft.com/office/powerpoint/2010/main" val="1685221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8-10 ve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70</a:t>
            </a:fld>
            <a:endParaRPr lang="tr-TR">
              <a:solidFill>
                <a:prstClr val="black"/>
              </a:solidFill>
            </a:endParaRPr>
          </a:p>
        </p:txBody>
      </p:sp>
    </p:spTree>
    <p:extLst>
      <p:ext uri="{BB962C8B-B14F-4D97-AF65-F5344CB8AC3E}">
        <p14:creationId xmlns:p14="http://schemas.microsoft.com/office/powerpoint/2010/main" val="14556129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6-10.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71</a:t>
            </a:fld>
            <a:endParaRPr lang="tr-TR">
              <a:solidFill>
                <a:prstClr val="black"/>
              </a:solidFill>
            </a:endParaRPr>
          </a:p>
        </p:txBody>
      </p:sp>
    </p:spTree>
    <p:extLst>
      <p:ext uri="{BB962C8B-B14F-4D97-AF65-F5344CB8AC3E}">
        <p14:creationId xmlns:p14="http://schemas.microsoft.com/office/powerpoint/2010/main" val="12007842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72</a:t>
            </a:fld>
            <a:endParaRPr lang="tr-TR">
              <a:solidFill>
                <a:prstClr val="black"/>
              </a:solidFill>
            </a:endParaRPr>
          </a:p>
        </p:txBody>
      </p:sp>
    </p:spTree>
    <p:extLst>
      <p:ext uri="{BB962C8B-B14F-4D97-AF65-F5344CB8AC3E}">
        <p14:creationId xmlns:p14="http://schemas.microsoft.com/office/powerpoint/2010/main" val="1671904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322346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73</a:t>
            </a:fld>
            <a:endParaRPr lang="tr-TR">
              <a:solidFill>
                <a:prstClr val="black"/>
              </a:solidFill>
            </a:endParaRPr>
          </a:p>
        </p:txBody>
      </p:sp>
    </p:spTree>
    <p:extLst>
      <p:ext uri="{BB962C8B-B14F-4D97-AF65-F5344CB8AC3E}">
        <p14:creationId xmlns:p14="http://schemas.microsoft.com/office/powerpoint/2010/main" val="5542339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74</a:t>
            </a:fld>
            <a:endParaRPr lang="tr-TR">
              <a:solidFill>
                <a:prstClr val="black"/>
              </a:solidFill>
            </a:endParaRPr>
          </a:p>
        </p:txBody>
      </p:sp>
    </p:spTree>
    <p:extLst>
      <p:ext uri="{BB962C8B-B14F-4D97-AF65-F5344CB8AC3E}">
        <p14:creationId xmlns:p14="http://schemas.microsoft.com/office/powerpoint/2010/main" val="16983711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75</a:t>
            </a:fld>
            <a:endParaRPr lang="tr-TR">
              <a:solidFill>
                <a:prstClr val="black"/>
              </a:solidFill>
            </a:endParaRPr>
          </a:p>
        </p:txBody>
      </p:sp>
    </p:spTree>
    <p:extLst>
      <p:ext uri="{BB962C8B-B14F-4D97-AF65-F5344CB8AC3E}">
        <p14:creationId xmlns:p14="http://schemas.microsoft.com/office/powerpoint/2010/main" val="10853273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76</a:t>
            </a:fld>
            <a:endParaRPr lang="tr-TR">
              <a:solidFill>
                <a:prstClr val="black"/>
              </a:solidFill>
            </a:endParaRPr>
          </a:p>
        </p:txBody>
      </p:sp>
    </p:spTree>
    <p:extLst>
      <p:ext uri="{BB962C8B-B14F-4D97-AF65-F5344CB8AC3E}">
        <p14:creationId xmlns:p14="http://schemas.microsoft.com/office/powerpoint/2010/main" val="9639349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77</a:t>
            </a:fld>
            <a:endParaRPr lang="tr-TR">
              <a:solidFill>
                <a:prstClr val="black"/>
              </a:solidFill>
            </a:endParaRPr>
          </a:p>
        </p:txBody>
      </p:sp>
    </p:spTree>
    <p:extLst>
      <p:ext uri="{BB962C8B-B14F-4D97-AF65-F5344CB8AC3E}">
        <p14:creationId xmlns:p14="http://schemas.microsoft.com/office/powerpoint/2010/main" val="624564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78</a:t>
            </a:fld>
            <a:endParaRPr lang="tr-TR">
              <a:solidFill>
                <a:prstClr val="black"/>
              </a:solidFill>
            </a:endParaRPr>
          </a:p>
        </p:txBody>
      </p:sp>
    </p:spTree>
    <p:extLst>
      <p:ext uri="{BB962C8B-B14F-4D97-AF65-F5344CB8AC3E}">
        <p14:creationId xmlns:p14="http://schemas.microsoft.com/office/powerpoint/2010/main" val="26258938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22-27.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79</a:t>
            </a:fld>
            <a:endParaRPr lang="tr-TR">
              <a:solidFill>
                <a:prstClr val="black"/>
              </a:solidFill>
            </a:endParaRPr>
          </a:p>
        </p:txBody>
      </p:sp>
    </p:spTree>
    <p:extLst>
      <p:ext uri="{BB962C8B-B14F-4D97-AF65-F5344CB8AC3E}">
        <p14:creationId xmlns:p14="http://schemas.microsoft.com/office/powerpoint/2010/main" val="25923907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80</a:t>
            </a:fld>
            <a:endParaRPr lang="tr-TR">
              <a:solidFill>
                <a:prstClr val="black"/>
              </a:solidFill>
            </a:endParaRPr>
          </a:p>
        </p:txBody>
      </p:sp>
    </p:spTree>
    <p:extLst>
      <p:ext uri="{BB962C8B-B14F-4D97-AF65-F5344CB8AC3E}">
        <p14:creationId xmlns:p14="http://schemas.microsoft.com/office/powerpoint/2010/main" val="14720843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81</a:t>
            </a:fld>
            <a:endParaRPr lang="tr-TR">
              <a:solidFill>
                <a:prstClr val="black"/>
              </a:solidFill>
            </a:endParaRPr>
          </a:p>
        </p:txBody>
      </p:sp>
    </p:spTree>
    <p:extLst>
      <p:ext uri="{BB962C8B-B14F-4D97-AF65-F5344CB8AC3E}">
        <p14:creationId xmlns:p14="http://schemas.microsoft.com/office/powerpoint/2010/main" val="20412279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Uyuşturucu Özgürlüğün Sonu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82</a:t>
            </a:fld>
            <a:endParaRPr lang="tr-TR">
              <a:solidFill>
                <a:prstClr val="black"/>
              </a:solidFill>
            </a:endParaRPr>
          </a:p>
        </p:txBody>
      </p:sp>
    </p:spTree>
    <p:extLst>
      <p:ext uri="{BB962C8B-B14F-4D97-AF65-F5344CB8AC3E}">
        <p14:creationId xmlns:p14="http://schemas.microsoft.com/office/powerpoint/2010/main" val="1018107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0846338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Uyuşturucu Özgürlüğün Sonu,</a:t>
            </a:r>
            <a:r>
              <a:rPr lang="tr-TR" sz="1200" b="0" i="0" u="none" strike="noStrike" kern="1200" baseline="0" dirty="0">
                <a:solidFill>
                  <a:schemeClr val="tx1"/>
                </a:solidFill>
                <a:latin typeface="+mn-lt"/>
                <a:ea typeface="+mn-ea"/>
                <a:cs typeface="+mn-cs"/>
              </a:rPr>
              <a:t> Yeşilay Bilim Kurulu, 2016, İstanbul, Yeşilay TBM Alan Kitaplığı Dizisi No: 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solidFill>
                  <a:prstClr val="black"/>
                </a:solidFill>
              </a:rPr>
              <a:pPr/>
              <a:t>83</a:t>
            </a:fld>
            <a:endParaRPr lang="tr-TR">
              <a:solidFill>
                <a:prstClr val="black"/>
              </a:solidFill>
            </a:endParaRPr>
          </a:p>
        </p:txBody>
      </p:sp>
    </p:spTree>
    <p:extLst>
      <p:ext uri="{BB962C8B-B14F-4D97-AF65-F5344CB8AC3E}">
        <p14:creationId xmlns:p14="http://schemas.microsoft.com/office/powerpoint/2010/main" val="379039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45298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28.11.2019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28.11.2019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28.11.2019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0912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39101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84614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03957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69168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73525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71250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3423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28.11.2019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2236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1986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3637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41192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27267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1206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5048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26761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76969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14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28.11.2019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66451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45524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43455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76117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39659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7753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68516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83000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89666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3392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28.11.2019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1519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52310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51213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87652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52488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32465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29391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32745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98823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577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28.11.2019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91584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81268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437211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86716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65019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9726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28.11.2019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28.11.2019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28.11.2019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28.11.2019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28.11.2019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66601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41885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027990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solidFill>
                  <a:prstClr val="black">
                    <a:tint val="75000"/>
                  </a:prstClr>
                </a:solidFill>
              </a:rPr>
              <a:pPr/>
              <a:t>28.11.2019</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7643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9.emf"/><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emf"/><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9.emf"/></Relationships>
</file>

<file path=ppt/slides/_rels/slide31.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7.emf"/><Relationship Id="rId7" Type="http://schemas.openxmlformats.org/officeDocument/2006/relationships/image" Target="../media/image61.emf"/><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3.jpg"/><Relationship Id="rId4" Type="http://schemas.openxmlformats.org/officeDocument/2006/relationships/image" Target="../media/image9.emf"/></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4.jpg"/><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9.emf"/><Relationship Id="rId4" Type="http://schemas.openxmlformats.org/officeDocument/2006/relationships/image" Target="../media/image7.emf"/></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9.emf"/><Relationship Id="rId9"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7.jpg"/><Relationship Id="rId7"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9.emf"/></Relationships>
</file>

<file path=ppt/slides/_rels/slide38.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emf"/><Relationship Id="rId7"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7.emf"/></Relationships>
</file>

<file path=ppt/slides/_rels/slide4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7.emf"/></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9.emf"/><Relationship Id="rId4" Type="http://schemas.openxmlformats.org/officeDocument/2006/relationships/image" Target="../media/image7.emf"/></Relationships>
</file>

<file path=ppt/slides/_rels/slide4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3.xml"/><Relationship Id="rId1" Type="http://schemas.openxmlformats.org/officeDocument/2006/relationships/slideLayout" Target="../slideLayouts/slideLayout35.xml"/><Relationship Id="rId5" Type="http://schemas.openxmlformats.org/officeDocument/2006/relationships/image" Target="../media/image9.emf"/><Relationship Id="rId4" Type="http://schemas.openxmlformats.org/officeDocument/2006/relationships/image" Target="../media/image7.emf"/></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4.xml"/><Relationship Id="rId1" Type="http://schemas.openxmlformats.org/officeDocument/2006/relationships/slideLayout" Target="../slideLayouts/slideLayout35.xml"/><Relationship Id="rId5" Type="http://schemas.openxmlformats.org/officeDocument/2006/relationships/image" Target="../media/image9.emf"/><Relationship Id="rId4" Type="http://schemas.openxmlformats.org/officeDocument/2006/relationships/image" Target="../media/image7.emf"/></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5.xml"/><Relationship Id="rId1" Type="http://schemas.openxmlformats.org/officeDocument/2006/relationships/slideLayout" Target="../slideLayouts/slideLayout35.xml"/><Relationship Id="rId5" Type="http://schemas.openxmlformats.org/officeDocument/2006/relationships/image" Target="../media/image9.emf"/><Relationship Id="rId4" Type="http://schemas.openxmlformats.org/officeDocument/2006/relationships/image" Target="../media/image7.emf"/></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35.xml"/><Relationship Id="rId4" Type="http://schemas.openxmlformats.org/officeDocument/2006/relationships/image" Target="../media/image95.emf"/></Relationships>
</file>

<file path=ppt/slides/_rels/slide4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6.xml"/><Relationship Id="rId1" Type="http://schemas.openxmlformats.org/officeDocument/2006/relationships/slideLayout" Target="../slideLayouts/slideLayout35.xml"/><Relationship Id="rId4" Type="http://schemas.openxmlformats.org/officeDocument/2006/relationships/image" Target="../media/image7.emf"/></Relationships>
</file>

<file path=ppt/slides/_rels/slide4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7.xml"/><Relationship Id="rId1" Type="http://schemas.openxmlformats.org/officeDocument/2006/relationships/slideLayout" Target="../slideLayouts/slideLayout35.xml"/><Relationship Id="rId5" Type="http://schemas.openxmlformats.org/officeDocument/2006/relationships/image" Target="../media/image9.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7.emf"/></Relationships>
</file>

<file path=ppt/slides/_rels/slide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98.emf"/></Relationships>
</file>

<file path=ppt/slides/_rels/slide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98.emf"/></Relationships>
</file>

<file path=ppt/slides/_rels/slide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1.xml"/><Relationship Id="rId1" Type="http://schemas.openxmlformats.org/officeDocument/2006/relationships/slideLayout" Target="../slideLayouts/slideLayout35.xml"/><Relationship Id="rId5" Type="http://schemas.openxmlformats.org/officeDocument/2006/relationships/image" Target="../media/image99.jpg"/><Relationship Id="rId4" Type="http://schemas.openxmlformats.org/officeDocument/2006/relationships/image" Target="../media/image9.emf"/></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2.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2.emf"/></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jpg"/><Relationship Id="rId7"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emf"/></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6.jpg"/><Relationship Id="rId1" Type="http://schemas.openxmlformats.org/officeDocument/2006/relationships/slideLayout" Target="../slideLayouts/slideLayout24.xml"/><Relationship Id="rId4" Type="http://schemas.openxmlformats.org/officeDocument/2006/relationships/image" Target="../media/image9.emf"/></Relationships>
</file>

<file path=ppt/slides/_rels/slide5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openxmlformats.org/officeDocument/2006/relationships/image" Target="../media/image9.emf"/><Relationship Id="rId4" Type="http://schemas.openxmlformats.org/officeDocument/2006/relationships/image" Target="../media/image7.emf"/></Relationships>
</file>

<file path=ppt/slides/_rels/slide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108.emf"/></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112.jpg"/><Relationship Id="rId5" Type="http://schemas.openxmlformats.org/officeDocument/2006/relationships/image" Target="../media/image111.jpg"/><Relationship Id="rId10" Type="http://schemas.openxmlformats.org/officeDocument/2006/relationships/image" Target="../media/image116.png"/><Relationship Id="rId4" Type="http://schemas.openxmlformats.org/officeDocument/2006/relationships/image" Target="../media/image110.jpg"/><Relationship Id="rId9"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6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jpg"/><Relationship Id="rId7"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118.jpg"/><Relationship Id="rId5" Type="http://schemas.openxmlformats.org/officeDocument/2006/relationships/image" Target="../media/image109.JPG"/><Relationship Id="rId4" Type="http://schemas.openxmlformats.org/officeDocument/2006/relationships/image" Target="../media/image93.jpg"/><Relationship Id="rId9"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8.xml"/><Relationship Id="rId1" Type="http://schemas.openxmlformats.org/officeDocument/2006/relationships/slideLayout" Target="../slideLayouts/slideLayout24.xml"/><Relationship Id="rId5" Type="http://schemas.openxmlformats.org/officeDocument/2006/relationships/image" Target="../media/image9.emf"/><Relationship Id="rId4" Type="http://schemas.openxmlformats.org/officeDocument/2006/relationships/image" Target="../media/image7.emf"/></Relationships>
</file>

<file path=ppt/slides/_rels/slide62.xml.rels><?xml version="1.0" encoding="UTF-8" standalone="yes"?>
<Relationships xmlns="http://schemas.openxmlformats.org/package/2006/relationships"><Relationship Id="rId3" Type="http://schemas.openxmlformats.org/officeDocument/2006/relationships/image" Target="../media/image123.jpg"/><Relationship Id="rId7"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9.emf"/></Relationships>
</file>

<file path=ppt/slides/_rels/slide6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0.xml"/><Relationship Id="rId1" Type="http://schemas.openxmlformats.org/officeDocument/2006/relationships/slideLayout" Target="../slideLayouts/slideLayout24.xml"/><Relationship Id="rId5" Type="http://schemas.openxmlformats.org/officeDocument/2006/relationships/image" Target="../media/image9.emf"/><Relationship Id="rId4" Type="http://schemas.openxmlformats.org/officeDocument/2006/relationships/image" Target="../media/image7.emf"/></Relationships>
</file>

<file path=ppt/slides/_rels/slide6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image" Target="../media/image129.png"/><Relationship Id="rId5" Type="http://schemas.openxmlformats.org/officeDocument/2006/relationships/image" Target="../media/image128.emf"/><Relationship Id="rId4" Type="http://schemas.openxmlformats.org/officeDocument/2006/relationships/image" Target="../media/image9.emf"/></Relationships>
</file>

<file path=ppt/slides/_rels/slide6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38.png"/><Relationship Id="rId3" Type="http://schemas.openxmlformats.org/officeDocument/2006/relationships/image" Target="../media/image130.jpg"/><Relationship Id="rId7" Type="http://schemas.openxmlformats.org/officeDocument/2006/relationships/image" Target="../media/image133.png"/><Relationship Id="rId12"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9.emf"/><Relationship Id="rId9" Type="http://schemas.openxmlformats.org/officeDocument/2006/relationships/image" Target="../media/image134.png"/><Relationship Id="rId1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1.jpg"/><Relationship Id="rId7" Type="http://schemas.openxmlformats.org/officeDocument/2006/relationships/image" Target="../media/image144.png"/><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9.emf"/></Relationships>
</file>

<file path=ppt/slides/_rels/slide6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emf"/><Relationship Id="rId7" Type="http://schemas.openxmlformats.org/officeDocument/2006/relationships/image" Target="../media/image148.png"/><Relationship Id="rId2" Type="http://schemas.openxmlformats.org/officeDocument/2006/relationships/notesSlide" Target="../notesSlides/notesSlide64.xml"/><Relationship Id="rId1" Type="http://schemas.openxmlformats.org/officeDocument/2006/relationships/slideLayout" Target="../slideLayouts/slideLayout2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9.emf"/><Relationship Id="rId9" Type="http://schemas.openxmlformats.org/officeDocument/2006/relationships/image" Target="../media/image150.png"/></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5.xml"/><Relationship Id="rId1" Type="http://schemas.openxmlformats.org/officeDocument/2006/relationships/slideLayout" Target="../slideLayouts/slideLayout45.xml"/><Relationship Id="rId5" Type="http://schemas.openxmlformats.org/officeDocument/2006/relationships/image" Target="../media/image3.png"/><Relationship Id="rId4" Type="http://schemas.openxmlformats.org/officeDocument/2006/relationships/image" Target="../media/image2.emf"/></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6.xml"/><Relationship Id="rId1" Type="http://schemas.openxmlformats.org/officeDocument/2006/relationships/slideLayout" Target="../slideLayouts/slideLayout46.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7.xml"/><Relationship Id="rId1" Type="http://schemas.openxmlformats.org/officeDocument/2006/relationships/slideLayout" Target="../slideLayouts/slideLayout46.xml"/><Relationship Id="rId5" Type="http://schemas.openxmlformats.org/officeDocument/2006/relationships/image" Target="../media/image9.emf"/><Relationship Id="rId4" Type="http://schemas.openxmlformats.org/officeDocument/2006/relationships/image" Target="../media/image7.emf"/></Relationships>
</file>

<file path=ppt/slides/_rels/slide7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68.xml"/><Relationship Id="rId1" Type="http://schemas.openxmlformats.org/officeDocument/2006/relationships/slideLayout" Target="../slideLayouts/slideLayout46.xml"/><Relationship Id="rId4" Type="http://schemas.openxmlformats.org/officeDocument/2006/relationships/image" Target="../media/image7.emf"/></Relationships>
</file>

<file path=ppt/slides/_rels/slide7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9.xml"/><Relationship Id="rId1" Type="http://schemas.openxmlformats.org/officeDocument/2006/relationships/slideLayout" Target="../slideLayouts/slideLayout46.xml"/><Relationship Id="rId6" Type="http://schemas.openxmlformats.org/officeDocument/2006/relationships/image" Target="../media/image156.emf"/><Relationship Id="rId5" Type="http://schemas.openxmlformats.org/officeDocument/2006/relationships/image" Target="../media/image155.emf"/><Relationship Id="rId4" Type="http://schemas.openxmlformats.org/officeDocument/2006/relationships/image" Target="../media/image154.emf"/></Relationships>
</file>

<file path=ppt/slides/_rels/slide7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0.xml"/><Relationship Id="rId1" Type="http://schemas.openxmlformats.org/officeDocument/2006/relationships/slideLayout" Target="../slideLayouts/slideLayout46.xml"/><Relationship Id="rId5" Type="http://schemas.openxmlformats.org/officeDocument/2006/relationships/image" Target="../media/image9.emf"/><Relationship Id="rId4" Type="http://schemas.openxmlformats.org/officeDocument/2006/relationships/image" Target="../media/image157.jpg"/></Relationships>
</file>

<file path=ppt/slides/_rels/slide7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1.xml"/><Relationship Id="rId1" Type="http://schemas.openxmlformats.org/officeDocument/2006/relationships/slideLayout" Target="../slideLayouts/slideLayout46.xml"/><Relationship Id="rId5" Type="http://schemas.openxmlformats.org/officeDocument/2006/relationships/image" Target="../media/image9.emf"/><Relationship Id="rId4" Type="http://schemas.openxmlformats.org/officeDocument/2006/relationships/image" Target="../media/image158.jpg"/></Relationships>
</file>

<file path=ppt/slides/_rels/slide7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2.xml"/><Relationship Id="rId1" Type="http://schemas.openxmlformats.org/officeDocument/2006/relationships/slideLayout" Target="../slideLayouts/slideLayout46.xml"/><Relationship Id="rId5" Type="http://schemas.openxmlformats.org/officeDocument/2006/relationships/image" Target="../media/image9.emf"/><Relationship Id="rId4" Type="http://schemas.openxmlformats.org/officeDocument/2006/relationships/image" Target="../media/image159.jpg"/></Relationships>
</file>

<file path=ppt/slides/_rels/slide7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3.xml"/><Relationship Id="rId1" Type="http://schemas.openxmlformats.org/officeDocument/2006/relationships/slideLayout" Target="../slideLayouts/slideLayout46.xml"/><Relationship Id="rId5" Type="http://schemas.openxmlformats.org/officeDocument/2006/relationships/image" Target="../media/image9.emf"/><Relationship Id="rId4" Type="http://schemas.openxmlformats.org/officeDocument/2006/relationships/image" Target="../media/image151.png"/></Relationships>
</file>

<file path=ppt/slides/_rels/slide7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74.xml"/><Relationship Id="rId1" Type="http://schemas.openxmlformats.org/officeDocument/2006/relationships/slideLayout" Target="../slideLayouts/slideLayout46.xml"/><Relationship Id="rId4" Type="http://schemas.openxmlformats.org/officeDocument/2006/relationships/image" Target="../media/image7.emf"/></Relationships>
</file>

<file path=ppt/slides/_rels/slide7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5.xml"/><Relationship Id="rId1" Type="http://schemas.openxmlformats.org/officeDocument/2006/relationships/slideLayout" Target="../slideLayouts/slideLayout46.xml"/><Relationship Id="rId4" Type="http://schemas.openxmlformats.org/officeDocument/2006/relationships/image" Target="../media/image9.emf"/></Relationships>
</file>

<file path=ppt/slides/_rels/slide7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6.xml"/><Relationship Id="rId1" Type="http://schemas.openxmlformats.org/officeDocument/2006/relationships/slideLayout" Target="../slideLayouts/slideLayout46.xml"/><Relationship Id="rId5" Type="http://schemas.openxmlformats.org/officeDocument/2006/relationships/image" Target="../media/image161.jp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7.xml"/><Relationship Id="rId1" Type="http://schemas.openxmlformats.org/officeDocument/2006/relationships/slideLayout" Target="../slideLayouts/slideLayout46.xml"/><Relationship Id="rId5" Type="http://schemas.openxmlformats.org/officeDocument/2006/relationships/image" Target="../media/image9.emf"/><Relationship Id="rId4" Type="http://schemas.openxmlformats.org/officeDocument/2006/relationships/image" Target="../media/image162.jpg"/></Relationships>
</file>

<file path=ppt/slides/_rels/slide8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9.xml"/><Relationship Id="rId1" Type="http://schemas.openxmlformats.org/officeDocument/2006/relationships/slideLayout" Target="../slideLayouts/slideLayout46.xml"/><Relationship Id="rId5" Type="http://schemas.openxmlformats.org/officeDocument/2006/relationships/image" Target="../media/image145.emf"/><Relationship Id="rId4" Type="http://schemas.openxmlformats.org/officeDocument/2006/relationships/image" Target="../media/image9.emf"/></Relationships>
</file>

<file path=ppt/slides/_rels/slide8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0.xml"/><Relationship Id="rId1" Type="http://schemas.openxmlformats.org/officeDocument/2006/relationships/slideLayout" Target="../slideLayouts/slideLayout45.xml"/><Relationship Id="rId6" Type="http://schemas.openxmlformats.org/officeDocument/2006/relationships/image" Target="../media/image3.png"/><Relationship Id="rId5" Type="http://schemas.openxmlformats.org/officeDocument/2006/relationships/image" Target="../media/image16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952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8764012" y="5676774"/>
            <a:ext cx="3437792" cy="602840"/>
            <a:chOff x="10094539" y="5676774"/>
            <a:chExt cx="2107293" cy="602840"/>
          </a:xfrm>
        </p:grpSpPr>
        <p:sp>
          <p:nvSpPr>
            <p:cNvPr id="102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094539" y="5745534"/>
              <a:ext cx="1896824" cy="461665"/>
            </a:xfrm>
            <a:prstGeom prst="rect">
              <a:avLst/>
            </a:prstGeom>
            <a:noFill/>
          </p:spPr>
          <p:txBody>
            <a:bodyPr wrap="none" rtlCol="0">
              <a:spAutoFit/>
            </a:bodyPr>
            <a:lstStyle/>
            <a:p>
              <a:pPr algn="r"/>
              <a:r>
                <a:rPr lang="tr-TR" sz="2400" b="1" dirty="0" smtClean="0">
                  <a:solidFill>
                    <a:srgbClr val="FF0000"/>
                  </a:solidFill>
                </a:rPr>
                <a:t>TBM EĞİTİMİ-YETİŞKİN</a:t>
              </a:r>
            </a:p>
          </p:txBody>
        </p:sp>
      </p:gr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77" y="5295726"/>
            <a:ext cx="5370897" cy="1249452"/>
          </a:xfrm>
          <a:prstGeom prst="rect">
            <a:avLst/>
          </a:prstGeom>
        </p:spPr>
      </p:pic>
      <p:sp>
        <p:nvSpPr>
          <p:cNvPr id="15" name="Dikdörtgen 14"/>
          <p:cNvSpPr/>
          <p:nvPr/>
        </p:nvSpPr>
        <p:spPr>
          <a:xfrm flipH="1">
            <a:off x="8191192" y="-9525"/>
            <a:ext cx="4020472" cy="3852009"/>
          </a:xfrm>
          <a:prstGeom prst="rect">
            <a:avLst/>
          </a:prstGeom>
          <a:blipFill dpi="0" rotWithShape="0">
            <a:blip r:embed="rId6"/>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5789860" y="3438678"/>
            <a:ext cx="2974151" cy="3187861"/>
          </a:xfrm>
          <a:prstGeom prst="rect">
            <a:avLst/>
          </a:prstGeom>
          <a:blipFill dpi="0" rotWithShape="1">
            <a:blip r:embed="rId7"/>
            <a:srcRect/>
            <a:stretch>
              <a:fillRect l="-48000" t="-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5109125" y="683394"/>
            <a:ext cx="5007027" cy="2481373"/>
          </a:xfrm>
          <a:prstGeom prst="rect">
            <a:avLst/>
          </a:prstGeom>
          <a:blipFill dpi="0" rotWithShape="0">
            <a:blip r:embed="rId8"/>
            <a:srcRect/>
            <a:stretch>
              <a:fillRect l="-6000" r="5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rup 17"/>
          <p:cNvGrpSpPr/>
          <p:nvPr/>
        </p:nvGrpSpPr>
        <p:grpSpPr>
          <a:xfrm>
            <a:off x="7248397" y="65432"/>
            <a:ext cx="942795" cy="950137"/>
            <a:chOff x="1670050" y="3333750"/>
            <a:chExt cx="1019175" cy="1027112"/>
          </a:xfrm>
        </p:grpSpPr>
        <p:sp>
          <p:nvSpPr>
            <p:cNvPr id="21"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2" name="Oval 12"/>
            <p:cNvSpPr>
              <a:spLocks noChangeArrowheads="1"/>
            </p:cNvSpPr>
            <p:nvPr/>
          </p:nvSpPr>
          <p:spPr bwMode="auto">
            <a:xfrm>
              <a:off x="1735035" y="339873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6" name="Grup 25"/>
          <p:cNvGrpSpPr/>
          <p:nvPr/>
        </p:nvGrpSpPr>
        <p:grpSpPr>
          <a:xfrm>
            <a:off x="7187518" y="1235508"/>
            <a:ext cx="942795" cy="950137"/>
            <a:chOff x="474663" y="3333750"/>
            <a:chExt cx="1019175" cy="1027112"/>
          </a:xfrm>
        </p:grpSpPr>
        <p:sp>
          <p:nvSpPr>
            <p:cNvPr id="27"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1" name="Oval 11"/>
            <p:cNvSpPr>
              <a:spLocks noChangeArrowheads="1"/>
            </p:cNvSpPr>
            <p:nvPr/>
          </p:nvSpPr>
          <p:spPr bwMode="auto">
            <a:xfrm>
              <a:off x="534988" y="339873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2"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3"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7"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8" name="Grup 37"/>
          <p:cNvGrpSpPr/>
          <p:nvPr/>
        </p:nvGrpSpPr>
        <p:grpSpPr>
          <a:xfrm>
            <a:off x="7187518" y="2379847"/>
            <a:ext cx="941327" cy="950137"/>
            <a:chOff x="2859088" y="3333750"/>
            <a:chExt cx="1017588" cy="1027112"/>
          </a:xfrm>
        </p:grpSpPr>
        <p:sp>
          <p:nvSpPr>
            <p:cNvPr id="39"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0" name="Oval 9"/>
            <p:cNvSpPr>
              <a:spLocks noChangeArrowheads="1"/>
            </p:cNvSpPr>
            <p:nvPr/>
          </p:nvSpPr>
          <p:spPr bwMode="auto">
            <a:xfrm>
              <a:off x="2925763" y="339873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50"/>
                                        <p:tgtEl>
                                          <p:spTgt spid="16"/>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50" fill="hold"/>
                                        <p:tgtEl>
                                          <p:spTgt spid="18"/>
                                        </p:tgtEl>
                                        <p:attrNameLst>
                                          <p:attrName>ppt_w</p:attrName>
                                        </p:attrNameLst>
                                      </p:cBhvr>
                                      <p:tavLst>
                                        <p:tav tm="0">
                                          <p:val>
                                            <p:fltVal val="0"/>
                                          </p:val>
                                        </p:tav>
                                        <p:tav tm="100000">
                                          <p:val>
                                            <p:strVal val="#ppt_w"/>
                                          </p:val>
                                        </p:tav>
                                      </p:tavLst>
                                    </p:anim>
                                    <p:anim calcmode="lin" valueType="num">
                                      <p:cBhvr>
                                        <p:cTn id="43" dur="150" fill="hold"/>
                                        <p:tgtEl>
                                          <p:spTgt spid="18"/>
                                        </p:tgtEl>
                                        <p:attrNameLst>
                                          <p:attrName>ppt_h</p:attrName>
                                        </p:attrNameLst>
                                      </p:cBhvr>
                                      <p:tavLst>
                                        <p:tav tm="0">
                                          <p:val>
                                            <p:fltVal val="0"/>
                                          </p:val>
                                        </p:tav>
                                        <p:tav tm="100000">
                                          <p:val>
                                            <p:strVal val="#ppt_h"/>
                                          </p:val>
                                        </p:tav>
                                      </p:tavLst>
                                    </p:anim>
                                    <p:animEffect transition="in" filter="fade">
                                      <p:cBhvr>
                                        <p:cTn id="44" dur="150"/>
                                        <p:tgtEl>
                                          <p:spTgt spid="18"/>
                                        </p:tgtEl>
                                      </p:cBhvr>
                                    </p:animEffect>
                                  </p:childTnLst>
                                </p:cTn>
                              </p:par>
                            </p:childTnLst>
                          </p:cTn>
                        </p:par>
                        <p:par>
                          <p:cTn id="45" fill="hold">
                            <p:stCondLst>
                              <p:cond delay="1150"/>
                            </p:stCondLst>
                            <p:childTnLst>
                              <p:par>
                                <p:cTn id="46" presetID="53" presetClass="entr" presetSubtype="16"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150" fill="hold"/>
                                        <p:tgtEl>
                                          <p:spTgt spid="26"/>
                                        </p:tgtEl>
                                        <p:attrNameLst>
                                          <p:attrName>ppt_w</p:attrName>
                                        </p:attrNameLst>
                                      </p:cBhvr>
                                      <p:tavLst>
                                        <p:tav tm="0">
                                          <p:val>
                                            <p:fltVal val="0"/>
                                          </p:val>
                                        </p:tav>
                                        <p:tav tm="100000">
                                          <p:val>
                                            <p:strVal val="#ppt_w"/>
                                          </p:val>
                                        </p:tav>
                                      </p:tavLst>
                                    </p:anim>
                                    <p:anim calcmode="lin" valueType="num">
                                      <p:cBhvr>
                                        <p:cTn id="49" dur="150" fill="hold"/>
                                        <p:tgtEl>
                                          <p:spTgt spid="26"/>
                                        </p:tgtEl>
                                        <p:attrNameLst>
                                          <p:attrName>ppt_h</p:attrName>
                                        </p:attrNameLst>
                                      </p:cBhvr>
                                      <p:tavLst>
                                        <p:tav tm="0">
                                          <p:val>
                                            <p:fltVal val="0"/>
                                          </p:val>
                                        </p:tav>
                                        <p:tav tm="100000">
                                          <p:val>
                                            <p:strVal val="#ppt_h"/>
                                          </p:val>
                                        </p:tav>
                                      </p:tavLst>
                                    </p:anim>
                                    <p:animEffect transition="in" filter="fade">
                                      <p:cBhvr>
                                        <p:cTn id="50" dur="150"/>
                                        <p:tgtEl>
                                          <p:spTgt spid="26"/>
                                        </p:tgtEl>
                                      </p:cBhvr>
                                    </p:animEffect>
                                  </p:childTnLst>
                                </p:cTn>
                              </p:par>
                            </p:childTnLst>
                          </p:cTn>
                        </p:par>
                        <p:par>
                          <p:cTn id="51" fill="hold">
                            <p:stCondLst>
                              <p:cond delay="1300"/>
                            </p:stCondLst>
                            <p:childTnLst>
                              <p:par>
                                <p:cTn id="52" presetID="53" presetClass="entr" presetSubtype="16"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150" fill="hold"/>
                                        <p:tgtEl>
                                          <p:spTgt spid="38"/>
                                        </p:tgtEl>
                                        <p:attrNameLst>
                                          <p:attrName>ppt_w</p:attrName>
                                        </p:attrNameLst>
                                      </p:cBhvr>
                                      <p:tavLst>
                                        <p:tav tm="0">
                                          <p:val>
                                            <p:fltVal val="0"/>
                                          </p:val>
                                        </p:tav>
                                        <p:tav tm="100000">
                                          <p:val>
                                            <p:strVal val="#ppt_w"/>
                                          </p:val>
                                        </p:tav>
                                      </p:tavLst>
                                    </p:anim>
                                    <p:anim calcmode="lin" valueType="num">
                                      <p:cBhvr>
                                        <p:cTn id="55" dur="150" fill="hold"/>
                                        <p:tgtEl>
                                          <p:spTgt spid="38"/>
                                        </p:tgtEl>
                                        <p:attrNameLst>
                                          <p:attrName>ppt_h</p:attrName>
                                        </p:attrNameLst>
                                      </p:cBhvr>
                                      <p:tavLst>
                                        <p:tav tm="0">
                                          <p:val>
                                            <p:fltVal val="0"/>
                                          </p:val>
                                        </p:tav>
                                        <p:tav tm="100000">
                                          <p:val>
                                            <p:strVal val="#ppt_h"/>
                                          </p:val>
                                        </p:tav>
                                      </p:tavLst>
                                    </p:anim>
                                    <p:animEffect transition="in" filter="fade">
                                      <p:cBhvr>
                                        <p:cTn id="56" dur="1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25"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148187" cy="1015663"/>
          </a:xfrm>
          <a:prstGeom prst="rect">
            <a:avLst/>
          </a:prstGeom>
          <a:noFill/>
        </p:spPr>
        <p:txBody>
          <a:bodyPr wrap="none" rtlCol="0">
            <a:spAutoFit/>
          </a:bodyPr>
          <a:lstStyle/>
          <a:p>
            <a:r>
              <a:rPr lang="tr-TR" sz="6000" b="1" dirty="0"/>
              <a:t>Güvenli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178323" y="546069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1" name="Metin kutusu 30"/>
          <p:cNvSpPr txBox="1"/>
          <p:nvPr/>
        </p:nvSpPr>
        <p:spPr>
          <a:xfrm>
            <a:off x="813554" y="3118147"/>
            <a:ext cx="7608552" cy="400110"/>
          </a:xfrm>
          <a:prstGeom prst="rect">
            <a:avLst/>
          </a:prstGeom>
          <a:noFill/>
        </p:spPr>
        <p:txBody>
          <a:bodyPr wrap="square" rtlCol="0">
            <a:spAutoFit/>
          </a:bodyPr>
          <a:lstStyle/>
          <a:p>
            <a:r>
              <a:rPr lang="tr-TR" sz="2000" dirty="0" smtClean="0">
                <a:solidFill>
                  <a:srgbClr val="575757"/>
                </a:solidFill>
              </a:rPr>
              <a:t>Çocuklara gıdaların </a:t>
            </a:r>
            <a:r>
              <a:rPr lang="tr-TR" sz="2000" dirty="0">
                <a:solidFill>
                  <a:srgbClr val="575757"/>
                </a:solidFill>
              </a:rPr>
              <a:t>son kullanma </a:t>
            </a:r>
            <a:r>
              <a:rPr lang="tr-TR" sz="2000" dirty="0" smtClean="0">
                <a:solidFill>
                  <a:srgbClr val="575757"/>
                </a:solidFill>
              </a:rPr>
              <a:t>tarihlerini kontrol </a:t>
            </a:r>
            <a:r>
              <a:rPr lang="tr-TR" sz="2000" dirty="0">
                <a:solidFill>
                  <a:srgbClr val="575757"/>
                </a:solidFill>
              </a:rPr>
              <a:t>etmeyi öğretin.</a:t>
            </a:r>
          </a:p>
        </p:txBody>
      </p:sp>
      <p:sp>
        <p:nvSpPr>
          <p:cNvPr id="40" name="Metin kutusu 39"/>
          <p:cNvSpPr txBox="1"/>
          <p:nvPr/>
        </p:nvSpPr>
        <p:spPr>
          <a:xfrm>
            <a:off x="269507" y="1497369"/>
            <a:ext cx="8325853" cy="1323439"/>
          </a:xfrm>
          <a:prstGeom prst="rect">
            <a:avLst/>
          </a:prstGeom>
          <a:noFill/>
        </p:spPr>
        <p:txBody>
          <a:bodyPr wrap="square" rtlCol="0">
            <a:spAutoFit/>
          </a:bodyPr>
          <a:lstStyle/>
          <a:p>
            <a:r>
              <a:rPr lang="tr-TR" sz="2000" dirty="0">
                <a:solidFill>
                  <a:srgbClr val="575757"/>
                </a:solidFill>
              </a:rPr>
              <a:t>Gıda kaynaklı hastalıklara sebep olan faktörlerin ortadan </a:t>
            </a:r>
            <a:r>
              <a:rPr lang="tr-TR" sz="2000" dirty="0" smtClean="0">
                <a:solidFill>
                  <a:srgbClr val="575757"/>
                </a:solidFill>
              </a:rPr>
              <a:t>kaldırılması </a:t>
            </a:r>
            <a:r>
              <a:rPr lang="tr-TR" sz="2000" dirty="0">
                <a:solidFill>
                  <a:srgbClr val="575757"/>
                </a:solidFill>
              </a:rPr>
              <a:t>için yapılması gereken, gıdaların tüm üretim </a:t>
            </a:r>
            <a:r>
              <a:rPr lang="tr-TR" sz="2000" dirty="0" smtClean="0">
                <a:solidFill>
                  <a:srgbClr val="575757"/>
                </a:solidFill>
              </a:rPr>
              <a:t>sürecini </a:t>
            </a:r>
            <a:r>
              <a:rPr lang="tr-TR" sz="2000" dirty="0">
                <a:solidFill>
                  <a:srgbClr val="575757"/>
                </a:solidFill>
              </a:rPr>
              <a:t>kapsayan (hazırlama, işleme, saklama) ve </a:t>
            </a:r>
            <a:r>
              <a:rPr lang="tr-TR" sz="2000" dirty="0" smtClean="0">
                <a:solidFill>
                  <a:srgbClr val="575757"/>
                </a:solidFill>
              </a:rPr>
              <a:t>tüketiciye </a:t>
            </a:r>
            <a:r>
              <a:rPr lang="tr-TR" sz="2000" dirty="0">
                <a:solidFill>
                  <a:srgbClr val="575757"/>
                </a:solidFill>
              </a:rPr>
              <a:t>sunulmasını içeren bir güvenlik sürecidir. </a:t>
            </a:r>
          </a:p>
          <a:p>
            <a:r>
              <a:rPr lang="tr-TR" sz="2000" dirty="0" smtClean="0">
                <a:solidFill>
                  <a:srgbClr val="575757"/>
                </a:solidFill>
              </a:rPr>
              <a:t>Bu konuda şunlara dikkat edilebilir; </a:t>
            </a:r>
            <a:endParaRPr lang="tr-TR" sz="2000" dirty="0">
              <a:solidFill>
                <a:srgbClr val="575757"/>
              </a:solidFill>
            </a:endParaRPr>
          </a:p>
        </p:txBody>
      </p:sp>
      <p:sp>
        <p:nvSpPr>
          <p:cNvPr id="19" name="Metin kutusu 18"/>
          <p:cNvSpPr txBox="1"/>
          <p:nvPr/>
        </p:nvSpPr>
        <p:spPr>
          <a:xfrm>
            <a:off x="813554" y="3544899"/>
            <a:ext cx="6181187" cy="400110"/>
          </a:xfrm>
          <a:prstGeom prst="rect">
            <a:avLst/>
          </a:prstGeom>
          <a:noFill/>
        </p:spPr>
        <p:txBody>
          <a:bodyPr wrap="square" rtlCol="0">
            <a:spAutoFit/>
          </a:bodyPr>
          <a:lstStyle/>
          <a:p>
            <a:r>
              <a:rPr lang="tr-TR" sz="2000" dirty="0">
                <a:solidFill>
                  <a:srgbClr val="575757"/>
                </a:solidFill>
              </a:rPr>
              <a:t>Sağlıklı gıda tüketiminin vücut için önemini vurgulayın.</a:t>
            </a:r>
          </a:p>
        </p:txBody>
      </p:sp>
      <p:pic>
        <p:nvPicPr>
          <p:cNvPr id="24" name="Resim 23"/>
          <p:cNvPicPr>
            <a:picLocks noChangeAspect="1"/>
          </p:cNvPicPr>
          <p:nvPr/>
        </p:nvPicPr>
        <p:blipFill>
          <a:blip r:embed="rId4"/>
          <a:stretch>
            <a:fillRect/>
          </a:stretch>
        </p:blipFill>
        <p:spPr>
          <a:xfrm>
            <a:off x="8919033" y="1413024"/>
            <a:ext cx="3187395" cy="4263750"/>
          </a:xfrm>
          <a:prstGeom prst="rect">
            <a:avLst/>
          </a:prstGeom>
        </p:spPr>
      </p:pic>
      <p:sp>
        <p:nvSpPr>
          <p:cNvPr id="25" name="Metin kutusu 24"/>
          <p:cNvSpPr txBox="1"/>
          <p:nvPr/>
        </p:nvSpPr>
        <p:spPr>
          <a:xfrm>
            <a:off x="801543" y="4020997"/>
            <a:ext cx="7159821" cy="400110"/>
          </a:xfrm>
          <a:prstGeom prst="rect">
            <a:avLst/>
          </a:prstGeom>
          <a:noFill/>
        </p:spPr>
        <p:txBody>
          <a:bodyPr wrap="square" rtlCol="0">
            <a:spAutoFit/>
          </a:bodyPr>
          <a:lstStyle/>
          <a:p>
            <a:r>
              <a:rPr lang="tr-TR" sz="2000" dirty="0" smtClean="0">
                <a:solidFill>
                  <a:srgbClr val="575757"/>
                </a:solidFill>
              </a:rPr>
              <a:t>Yiyecekleri tüketmede hijyenik koşulların önemli olduğunu anlatın.</a:t>
            </a:r>
            <a:endParaRPr lang="tr-TR" sz="2000" dirty="0">
              <a:solidFill>
                <a:srgbClr val="575757"/>
              </a:solidFill>
            </a:endParaRPr>
          </a:p>
        </p:txBody>
      </p:sp>
      <p:sp>
        <p:nvSpPr>
          <p:cNvPr id="29" name="Metin kutusu 28"/>
          <p:cNvSpPr txBox="1"/>
          <p:nvPr/>
        </p:nvSpPr>
        <p:spPr>
          <a:xfrm>
            <a:off x="801543" y="4421107"/>
            <a:ext cx="8717842" cy="1015663"/>
          </a:xfrm>
          <a:prstGeom prst="rect">
            <a:avLst/>
          </a:prstGeom>
          <a:noFill/>
        </p:spPr>
        <p:txBody>
          <a:bodyPr wrap="square" rtlCol="0">
            <a:spAutoFit/>
          </a:bodyPr>
          <a:lstStyle/>
          <a:p>
            <a:r>
              <a:rPr lang="tr-TR" sz="2000" dirty="0">
                <a:solidFill>
                  <a:srgbClr val="575757"/>
                </a:solidFill>
              </a:rPr>
              <a:t>ISO 9001 ve HACCP/ISO 22000 üretilen gıdaların </a:t>
            </a:r>
            <a:r>
              <a:rPr lang="tr-TR" sz="2000" dirty="0" smtClean="0">
                <a:solidFill>
                  <a:srgbClr val="575757"/>
                </a:solidFill>
              </a:rPr>
              <a:t>tüketicilerin taleplerini </a:t>
            </a:r>
            <a:r>
              <a:rPr lang="tr-TR" sz="2000" dirty="0">
                <a:solidFill>
                  <a:srgbClr val="575757"/>
                </a:solidFill>
              </a:rPr>
              <a:t>karşılama ve kaliteli olma açısından </a:t>
            </a:r>
            <a:r>
              <a:rPr lang="tr-TR" sz="2000" dirty="0" smtClean="0">
                <a:solidFill>
                  <a:srgbClr val="575757"/>
                </a:solidFill>
              </a:rPr>
              <a:t>yeterliliklerini ispatlayan </a:t>
            </a:r>
            <a:r>
              <a:rPr lang="tr-TR" sz="2000" dirty="0">
                <a:solidFill>
                  <a:srgbClr val="575757"/>
                </a:solidFill>
              </a:rPr>
              <a:t>kalite belgeleridir.  Ambalajlı ürünlerin </a:t>
            </a:r>
            <a:r>
              <a:rPr lang="tr-TR" sz="2000" dirty="0" smtClean="0">
                <a:solidFill>
                  <a:srgbClr val="575757"/>
                </a:solidFill>
              </a:rPr>
              <a:t>üzerinde bu </a:t>
            </a:r>
            <a:r>
              <a:rPr lang="tr-TR" sz="2000" dirty="0">
                <a:solidFill>
                  <a:srgbClr val="575757"/>
                </a:solidFill>
              </a:rPr>
              <a:t>iki belgenin logosunu arayın. </a:t>
            </a:r>
          </a:p>
        </p:txBody>
      </p:sp>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50"/>
                                        <p:tgtEl>
                                          <p:spTgt spid="40"/>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10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91461" cy="400110"/>
          </a:xfrm>
          <a:prstGeom prst="rect">
            <a:avLst/>
          </a:prstGeom>
          <a:noFill/>
        </p:spPr>
        <p:txBody>
          <a:bodyPr wrap="none" rtlCol="0">
            <a:spAutoFit/>
          </a:bodyPr>
          <a:lstStyle/>
          <a:p>
            <a:r>
              <a:rPr lang="tr-TR" sz="2000" b="1" dirty="0">
                <a:solidFill>
                  <a:srgbClr val="575757"/>
                </a:solidFill>
              </a:rPr>
              <a:t>Sağlık okuryazarlığı;</a:t>
            </a:r>
          </a:p>
        </p:txBody>
      </p:sp>
      <p:grpSp>
        <p:nvGrpSpPr>
          <p:cNvPr id="25" name="Grup 24"/>
          <p:cNvGrpSpPr/>
          <p:nvPr/>
        </p:nvGrpSpPr>
        <p:grpSpPr>
          <a:xfrm>
            <a:off x="555722" y="2295447"/>
            <a:ext cx="4414201" cy="400110"/>
            <a:chOff x="554927" y="1881525"/>
            <a:chExt cx="4414201" cy="400110"/>
          </a:xfrm>
        </p:grpSpPr>
        <p:sp>
          <p:nvSpPr>
            <p:cNvPr id="26" name="Metin kutusu 25"/>
            <p:cNvSpPr txBox="1"/>
            <p:nvPr/>
          </p:nvSpPr>
          <p:spPr>
            <a:xfrm>
              <a:off x="746177" y="1881525"/>
              <a:ext cx="4222951" cy="400110"/>
            </a:xfrm>
            <a:prstGeom prst="rect">
              <a:avLst/>
            </a:prstGeom>
            <a:noFill/>
          </p:spPr>
          <p:txBody>
            <a:bodyPr wrap="none" rtlCol="0">
              <a:spAutoFit/>
            </a:bodyPr>
            <a:lstStyle/>
            <a:p>
              <a:r>
                <a:rPr lang="tr-TR" sz="2000" dirty="0">
                  <a:solidFill>
                    <a:srgbClr val="575757"/>
                  </a:solidFill>
                </a:rPr>
                <a:t>Sağlıklı yaşam yılını ve kalitesini arttırır.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61210" y="2741781"/>
            <a:ext cx="5699938" cy="707886"/>
            <a:chOff x="554927" y="1881525"/>
            <a:chExt cx="5699938" cy="707886"/>
          </a:xfrm>
        </p:grpSpPr>
        <p:sp>
          <p:nvSpPr>
            <p:cNvPr id="31" name="Metin kutusu 30"/>
            <p:cNvSpPr txBox="1"/>
            <p:nvPr/>
          </p:nvSpPr>
          <p:spPr>
            <a:xfrm>
              <a:off x="746177" y="1881525"/>
              <a:ext cx="5508688" cy="707886"/>
            </a:xfrm>
            <a:prstGeom prst="rect">
              <a:avLst/>
            </a:prstGeom>
            <a:noFill/>
          </p:spPr>
          <p:txBody>
            <a:bodyPr wrap="none" rtlCol="0">
              <a:spAutoFit/>
            </a:bodyPr>
            <a:lstStyle/>
            <a:p>
              <a:r>
                <a:rPr lang="tr-TR" sz="2000" dirty="0">
                  <a:solidFill>
                    <a:srgbClr val="575757"/>
                  </a:solidFill>
                </a:rPr>
                <a:t>Bireye kendi sağlığıyla ilgili kararlara katılımda daha</a:t>
              </a:r>
            </a:p>
            <a:p>
              <a:r>
                <a:rPr lang="tr-TR" sz="2000" dirty="0">
                  <a:solidFill>
                    <a:srgbClr val="575757"/>
                  </a:solidFill>
                </a:rPr>
                <a:t>fazla aktif rol alma imkânı verir.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0961" y="3499743"/>
            <a:ext cx="5529186" cy="707886"/>
            <a:chOff x="554927" y="1881525"/>
            <a:chExt cx="5529186" cy="707886"/>
          </a:xfrm>
        </p:grpSpPr>
        <p:sp>
          <p:nvSpPr>
            <p:cNvPr id="34" name="Metin kutusu 33"/>
            <p:cNvSpPr txBox="1"/>
            <p:nvPr/>
          </p:nvSpPr>
          <p:spPr>
            <a:xfrm>
              <a:off x="746177" y="1881525"/>
              <a:ext cx="5337936" cy="707886"/>
            </a:xfrm>
            <a:prstGeom prst="rect">
              <a:avLst/>
            </a:prstGeom>
            <a:noFill/>
          </p:spPr>
          <p:txBody>
            <a:bodyPr wrap="none" rtlCol="0">
              <a:spAutoFit/>
            </a:bodyPr>
            <a:lstStyle/>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0961" y="4249409"/>
            <a:ext cx="4943064" cy="707886"/>
            <a:chOff x="554927" y="1881525"/>
            <a:chExt cx="4943064" cy="707886"/>
          </a:xfrm>
        </p:grpSpPr>
        <p:sp>
          <p:nvSpPr>
            <p:cNvPr id="40" name="Metin kutusu 39"/>
            <p:cNvSpPr txBox="1"/>
            <p:nvPr/>
          </p:nvSpPr>
          <p:spPr>
            <a:xfrm>
              <a:off x="746177" y="1881525"/>
              <a:ext cx="4751814" cy="707886"/>
            </a:xfrm>
            <a:prstGeom prst="rect">
              <a:avLst/>
            </a:prstGeom>
            <a:noFill/>
          </p:spPr>
          <p:txBody>
            <a:bodyPr wrap="none" rtlCol="0">
              <a:spAutoFit/>
            </a:bodyPr>
            <a:lstStyle/>
            <a:p>
              <a:r>
                <a:rPr lang="tr-TR" sz="2000" dirty="0">
                  <a:solidFill>
                    <a:srgbClr val="575757"/>
                  </a:solidFill>
                </a:rPr>
                <a:t>Sunulan sağlık hizmetini doğru kullanabilme</a:t>
              </a:r>
            </a:p>
            <a:p>
              <a:r>
                <a:rPr lang="tr-TR" sz="2000" dirty="0">
                  <a:solidFill>
                    <a:srgbClr val="575757"/>
                  </a:solidFill>
                </a:rPr>
                <a:t>yeteneği kazandırır.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353822"/>
            <a:ext cx="4697805" cy="646331"/>
            <a:chOff x="554927" y="1881525"/>
            <a:chExt cx="4697805" cy="646331"/>
          </a:xfrm>
        </p:grpSpPr>
        <p:sp>
          <p:nvSpPr>
            <p:cNvPr id="30" name="Metin kutusu 29"/>
            <p:cNvSpPr txBox="1"/>
            <p:nvPr/>
          </p:nvSpPr>
          <p:spPr>
            <a:xfrm>
              <a:off x="746177" y="1881525"/>
              <a:ext cx="4506555" cy="646331"/>
            </a:xfrm>
            <a:prstGeom prst="rect">
              <a:avLst/>
            </a:prstGeom>
            <a:noFill/>
          </p:spPr>
          <p:txBody>
            <a:bodyPr wrap="none" rtlCol="0">
              <a:spAutoFit/>
            </a:bodyPr>
            <a:lstStyle/>
            <a:p>
              <a:r>
                <a:rPr lang="tr-TR" dirty="0">
                  <a:solidFill>
                    <a:srgbClr val="575757"/>
                  </a:solidFill>
                </a:rPr>
                <a:t>Yüz, ağız, göz ve kirpik; saç, kulak, boyun, el ve</a:t>
              </a:r>
            </a:p>
            <a:p>
              <a:r>
                <a:rPr lang="tr-TR"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1965009"/>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54927" y="2317315"/>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Ağız ve diş, kulak, burun temizliğinize özen gösterin.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grpSp>
        <p:nvGrpSpPr>
          <p:cNvPr id="38" name="Grup 37"/>
          <p:cNvGrpSpPr/>
          <p:nvPr/>
        </p:nvGrpSpPr>
        <p:grpSpPr>
          <a:xfrm>
            <a:off x="554927" y="2684883"/>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Günlük bakım ve banyonuzu yapın.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3053653"/>
            <a:ext cx="4252490" cy="369332"/>
            <a:chOff x="554927" y="1881525"/>
            <a:chExt cx="4252490" cy="369332"/>
          </a:xfrm>
        </p:grpSpPr>
        <p:sp>
          <p:nvSpPr>
            <p:cNvPr id="41" name="Metin kutusu 40"/>
            <p:cNvSpPr txBox="1"/>
            <p:nvPr/>
          </p:nvSpPr>
          <p:spPr>
            <a:xfrm>
              <a:off x="746177" y="1881525"/>
              <a:ext cx="4061240" cy="369332"/>
            </a:xfrm>
            <a:prstGeom prst="rect">
              <a:avLst/>
            </a:prstGeom>
            <a:noFill/>
          </p:spPr>
          <p:txBody>
            <a:bodyPr wrap="none" rtlCol="0">
              <a:spAutoFit/>
            </a:bodyPr>
            <a:lstStyle/>
            <a:p>
              <a:r>
                <a:rPr lang="tr-TR" dirty="0">
                  <a:solidFill>
                    <a:srgbClr val="575757"/>
                  </a:solidFill>
                </a:rPr>
                <a:t>Yaşadığınız çevreyi ve ortamı temiz tutun.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443402"/>
            <a:ext cx="6550548" cy="646331"/>
            <a:chOff x="554927" y="2447025"/>
            <a:chExt cx="6550548" cy="646331"/>
          </a:xfrm>
        </p:grpSpPr>
        <p:sp>
          <p:nvSpPr>
            <p:cNvPr id="44" name="Dikdörtgen 43"/>
            <p:cNvSpPr/>
            <p:nvPr/>
          </p:nvSpPr>
          <p:spPr>
            <a:xfrm>
              <a:off x="746177" y="2447025"/>
              <a:ext cx="6359298" cy="646331"/>
            </a:xfrm>
            <a:prstGeom prst="rect">
              <a:avLst/>
            </a:prstGeom>
          </p:spPr>
          <p:txBody>
            <a:bodyPr wrap="square">
              <a:spAutoFit/>
            </a:bodyPr>
            <a:lstStyle/>
            <a:p>
              <a:r>
                <a:rPr lang="tr-TR" dirty="0">
                  <a:solidFill>
                    <a:srgbClr val="575757"/>
                  </a:solidFill>
                </a:rPr>
                <a:t>Kişisel bakım aletlerinizi (diş fırçası, tırnak makası) </a:t>
              </a:r>
            </a:p>
            <a:p>
              <a:r>
                <a:rPr lang="tr-TR" dirty="0">
                  <a:solidFill>
                    <a:srgbClr val="575757"/>
                  </a:solidFill>
                </a:rPr>
                <a:t>paylaşmayın ve ortalıkta bırakmayın.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grpSp>
        <p:nvGrpSpPr>
          <p:cNvPr id="49" name="Grup 48"/>
          <p:cNvGrpSpPr/>
          <p:nvPr/>
        </p:nvGrpSpPr>
        <p:grpSpPr>
          <a:xfrm>
            <a:off x="554927" y="4062618"/>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 kullanmayın.</a:t>
              </a:r>
            </a:p>
          </p:txBody>
        </p:sp>
        <p:pic>
          <p:nvPicPr>
            <p:cNvPr id="51" name="Resim 50"/>
            <p:cNvPicPr>
              <a:picLocks noChangeAspect="1"/>
            </p:cNvPicPr>
            <p:nvPr/>
          </p:nvPicPr>
          <p:blipFill>
            <a:blip r:embed="rId4"/>
            <a:stretch>
              <a:fillRect/>
            </a:stretch>
          </p:blipFill>
          <p:spPr>
            <a:xfrm>
              <a:off x="554927" y="3077510"/>
              <a:ext cx="191250" cy="180000"/>
            </a:xfrm>
            <a:prstGeom prst="rect">
              <a:avLst/>
            </a:prstGeom>
          </p:spPr>
        </p:pic>
      </p:grpSp>
      <p:grpSp>
        <p:nvGrpSpPr>
          <p:cNvPr id="52" name="Grup 51"/>
          <p:cNvGrpSpPr/>
          <p:nvPr/>
        </p:nvGrpSpPr>
        <p:grpSpPr>
          <a:xfrm>
            <a:off x="554927" y="4408855"/>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Lokanta vs. mekanlarda çatal-kaşık temizliğini kontrol edin.</a:t>
              </a:r>
            </a:p>
          </p:txBody>
        </p:sp>
        <p:pic>
          <p:nvPicPr>
            <p:cNvPr id="54" name="Resim 53"/>
            <p:cNvPicPr>
              <a:picLocks noChangeAspect="1"/>
            </p:cNvPicPr>
            <p:nvPr/>
          </p:nvPicPr>
          <p:blipFill>
            <a:blip r:embed="rId4"/>
            <a:stretch>
              <a:fillRect/>
            </a:stretch>
          </p:blipFill>
          <p:spPr>
            <a:xfrm>
              <a:off x="554927" y="3077510"/>
              <a:ext cx="191250" cy="180000"/>
            </a:xfrm>
            <a:prstGeom prst="rect">
              <a:avLst/>
            </a:prstGeom>
          </p:spPr>
        </p:pic>
      </p:grpSp>
      <p:grpSp>
        <p:nvGrpSpPr>
          <p:cNvPr id="55" name="Grup 54"/>
          <p:cNvGrpSpPr/>
          <p:nvPr/>
        </p:nvGrpSpPr>
        <p:grpSpPr>
          <a:xfrm>
            <a:off x="554927" y="4744235"/>
            <a:ext cx="6287250" cy="369332"/>
            <a:chOff x="554927" y="2970954"/>
            <a:chExt cx="6287250" cy="369332"/>
          </a:xfrm>
        </p:grpSpPr>
        <p:sp>
          <p:nvSpPr>
            <p:cNvPr id="56" name="Dikdörtgen 55"/>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7" name="Resim 56"/>
            <p:cNvPicPr>
              <a:picLocks noChangeAspect="1"/>
            </p:cNvPicPr>
            <p:nvPr/>
          </p:nvPicPr>
          <p:blipFill>
            <a:blip r:embed="rId4"/>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50"/>
                                        <p:tgtEl>
                                          <p:spTgt spid="2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250"/>
                                        <p:tgtEl>
                                          <p:spTgt spid="43"/>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50"/>
                                        <p:tgtEl>
                                          <p:spTgt spid="49"/>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250"/>
                                        <p:tgtEl>
                                          <p:spTgt spid="52"/>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6350161" cy="2246769"/>
          </a:xfrm>
          <a:prstGeom prst="rect">
            <a:avLst/>
          </a:prstGeom>
          <a:noFill/>
        </p:spPr>
        <p:txBody>
          <a:bodyPr wrap="square" rtlCol="0">
            <a:spAutoFit/>
          </a:bodyPr>
          <a:lstStyle/>
          <a:p>
            <a:r>
              <a:rPr lang="tr-TR" sz="2000" dirty="0">
                <a:solidFill>
                  <a:srgbClr val="575757"/>
                </a:solidFill>
              </a:rPr>
              <a:t>Bedenimize dikkat ettiğimiz kadar kıyafetlerimize de </a:t>
            </a:r>
          </a:p>
          <a:p>
            <a:r>
              <a:rPr lang="tr-TR" sz="2000" dirty="0">
                <a:solidFill>
                  <a:srgbClr val="575757"/>
                </a:solidFill>
              </a:rPr>
              <a:t>dikkat etmemiz gerekir. Giysilerimiz hava, toz, ısı, ışık </a:t>
            </a:r>
          </a:p>
          <a:p>
            <a:r>
              <a:rPr lang="tr-TR" sz="2000" dirty="0">
                <a:solidFill>
                  <a:srgbClr val="575757"/>
                </a:solidFill>
              </a:rPr>
              <a:t>gibi dış etkenlerin vücudumuza zarar vermesini engeller. </a:t>
            </a:r>
          </a:p>
          <a:p>
            <a:r>
              <a:rPr lang="tr-TR" sz="2000" dirty="0">
                <a:solidFill>
                  <a:srgbClr val="575757"/>
                </a:solidFill>
              </a:rPr>
              <a:t>Giyinmenin temel amacı vücudu bu dış etmenlerden </a:t>
            </a:r>
          </a:p>
          <a:p>
            <a:r>
              <a:rPr lang="tr-TR" sz="2000" dirty="0">
                <a:solidFill>
                  <a:srgbClr val="575757"/>
                </a:solidFill>
              </a:rPr>
              <a:t>korumaktır. Kıyafet seçerken bu amaç göz ardı edilmemeli, </a:t>
            </a:r>
          </a:p>
          <a:p>
            <a:r>
              <a:rPr lang="tr-TR" sz="2000" dirty="0">
                <a:solidFill>
                  <a:srgbClr val="575757"/>
                </a:solidFill>
              </a:rPr>
              <a:t>şıklıktan önce sağlık gözetilmelidir. Şıklığınız için </a:t>
            </a:r>
          </a:p>
          <a:p>
            <a:r>
              <a:rPr lang="tr-TR" sz="2000" dirty="0">
                <a:solidFill>
                  <a:srgbClr val="575757"/>
                </a:solidFill>
              </a:rPr>
              <a:t>sağlığınızı feda etmeyin!</a:t>
            </a:r>
          </a:p>
        </p:txBody>
      </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1770080" cy="353943"/>
            <a:chOff x="554927" y="1881525"/>
            <a:chExt cx="1770080" cy="353943"/>
          </a:xfrm>
        </p:grpSpPr>
        <p:sp>
          <p:nvSpPr>
            <p:cNvPr id="16" name="Metin kutusu 15"/>
            <p:cNvSpPr txBox="1"/>
            <p:nvPr/>
          </p:nvSpPr>
          <p:spPr>
            <a:xfrm>
              <a:off x="746177" y="1881525"/>
              <a:ext cx="1578830" cy="353943"/>
            </a:xfrm>
            <a:prstGeom prst="rect">
              <a:avLst/>
            </a:prstGeom>
            <a:noFill/>
          </p:spPr>
          <p:txBody>
            <a:bodyPr wrap="none" rtlCol="0">
              <a:spAutoFit/>
            </a:bodyPr>
            <a:lstStyle/>
            <a:p>
              <a:r>
                <a:rPr lang="tr-TR" sz="1700" dirty="0">
                  <a:solidFill>
                    <a:srgbClr val="575757"/>
                  </a:solidFill>
                </a:rPr>
                <a:t>Sıranı temiz tut.</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382247"/>
            <a:ext cx="3981090" cy="369332"/>
          </a:xfrm>
          <a:prstGeom prst="rect">
            <a:avLst/>
          </a:prstGeom>
        </p:spPr>
        <p:txBody>
          <a:bodyPr wrap="none">
            <a:spAutoFit/>
          </a:bodyPr>
          <a:lstStyle/>
          <a:p>
            <a:r>
              <a:rPr lang="tr-TR" b="1" dirty="0" smtClean="0">
                <a:solidFill>
                  <a:srgbClr val="575757"/>
                </a:solidFill>
              </a:rPr>
              <a:t>Öğrencinize </a:t>
            </a:r>
            <a:r>
              <a:rPr lang="tr-TR" b="1" dirty="0">
                <a:solidFill>
                  <a:srgbClr val="575757"/>
                </a:solidFill>
              </a:rPr>
              <a:t>vermeniz gereken mesajlar:</a:t>
            </a:r>
          </a:p>
        </p:txBody>
      </p:sp>
      <p:grpSp>
        <p:nvGrpSpPr>
          <p:cNvPr id="31" name="Grup 30"/>
          <p:cNvGrpSpPr/>
          <p:nvPr/>
        </p:nvGrpSpPr>
        <p:grpSpPr>
          <a:xfrm>
            <a:off x="554927" y="1963855"/>
            <a:ext cx="2362998" cy="353943"/>
            <a:chOff x="554927" y="1881525"/>
            <a:chExt cx="2362998" cy="353943"/>
          </a:xfrm>
        </p:grpSpPr>
        <p:sp>
          <p:nvSpPr>
            <p:cNvPr id="32" name="Metin kutusu 31"/>
            <p:cNvSpPr txBox="1"/>
            <p:nvPr/>
          </p:nvSpPr>
          <p:spPr>
            <a:xfrm>
              <a:off x="746177" y="1881525"/>
              <a:ext cx="2171748" cy="353943"/>
            </a:xfrm>
            <a:prstGeom prst="rect">
              <a:avLst/>
            </a:prstGeom>
            <a:noFill/>
          </p:spPr>
          <p:txBody>
            <a:bodyPr wrap="none" rtlCol="0">
              <a:spAutoFit/>
            </a:bodyPr>
            <a:lstStyle/>
            <a:p>
              <a:r>
                <a:rPr lang="tr-TR" sz="1700" dirty="0">
                  <a:solidFill>
                    <a:srgbClr val="575757"/>
                  </a:solidFill>
                </a:rPr>
                <a:t>Tebeşir vs. ile oynama.</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252826"/>
            <a:ext cx="3650274" cy="353943"/>
            <a:chOff x="554927" y="1881525"/>
            <a:chExt cx="3650274" cy="353943"/>
          </a:xfrm>
        </p:grpSpPr>
        <p:sp>
          <p:nvSpPr>
            <p:cNvPr id="44" name="Metin kutusu 43"/>
            <p:cNvSpPr txBox="1"/>
            <p:nvPr/>
          </p:nvSpPr>
          <p:spPr>
            <a:xfrm>
              <a:off x="746177" y="1881525"/>
              <a:ext cx="3459024" cy="353943"/>
            </a:xfrm>
            <a:prstGeom prst="rect">
              <a:avLst/>
            </a:prstGeom>
            <a:noFill/>
          </p:spPr>
          <p:txBody>
            <a:bodyPr wrap="none" rtlCol="0">
              <a:spAutoFit/>
            </a:bodyPr>
            <a:lstStyle/>
            <a:p>
              <a:r>
                <a:rPr lang="tr-TR" sz="1700" dirty="0">
                  <a:solidFill>
                    <a:srgbClr val="575757"/>
                  </a:solidFill>
                </a:rPr>
                <a:t>Tuvaletler pisse görevlilere haber ver.</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46" name="Grup 45"/>
          <p:cNvGrpSpPr/>
          <p:nvPr/>
        </p:nvGrpSpPr>
        <p:grpSpPr>
          <a:xfrm>
            <a:off x="554927" y="2543761"/>
            <a:ext cx="3039850" cy="353943"/>
            <a:chOff x="554927" y="1881525"/>
            <a:chExt cx="3039850" cy="353943"/>
          </a:xfrm>
        </p:grpSpPr>
        <p:sp>
          <p:nvSpPr>
            <p:cNvPr id="47" name="Metin kutusu 46"/>
            <p:cNvSpPr txBox="1"/>
            <p:nvPr/>
          </p:nvSpPr>
          <p:spPr>
            <a:xfrm>
              <a:off x="746177" y="1881525"/>
              <a:ext cx="2848600" cy="353943"/>
            </a:xfrm>
            <a:prstGeom prst="rect">
              <a:avLst/>
            </a:prstGeom>
            <a:noFill/>
          </p:spPr>
          <p:txBody>
            <a:bodyPr wrap="none" rtlCol="0">
              <a:spAutoFit/>
            </a:bodyPr>
            <a:lstStyle/>
            <a:p>
              <a:r>
                <a:rPr lang="tr-TR" sz="1700" dirty="0">
                  <a:solidFill>
                    <a:srgbClr val="575757"/>
                  </a:solidFill>
                </a:rPr>
                <a:t>Tuvalet musluğundan su içme.</a:t>
              </a:r>
            </a:p>
          </p:txBody>
        </p:sp>
        <p:pic>
          <p:nvPicPr>
            <p:cNvPr id="48" name="Resim 47"/>
            <p:cNvPicPr>
              <a:picLocks noChangeAspect="1"/>
            </p:cNvPicPr>
            <p:nvPr/>
          </p:nvPicPr>
          <p:blipFill>
            <a:blip r:embed="rId4"/>
            <a:stretch>
              <a:fillRect/>
            </a:stretch>
          </p:blipFill>
          <p:spPr>
            <a:xfrm>
              <a:off x="554927" y="1991580"/>
              <a:ext cx="191250" cy="180000"/>
            </a:xfrm>
            <a:prstGeom prst="rect">
              <a:avLst/>
            </a:prstGeom>
          </p:spPr>
        </p:pic>
      </p:grpSp>
      <p:grpSp>
        <p:nvGrpSpPr>
          <p:cNvPr id="49" name="Grup 48"/>
          <p:cNvGrpSpPr/>
          <p:nvPr/>
        </p:nvGrpSpPr>
        <p:grpSpPr>
          <a:xfrm>
            <a:off x="554927" y="2822747"/>
            <a:ext cx="2283682" cy="353943"/>
            <a:chOff x="554927" y="1881525"/>
            <a:chExt cx="2283682" cy="353943"/>
          </a:xfrm>
        </p:grpSpPr>
        <p:sp>
          <p:nvSpPr>
            <p:cNvPr id="50" name="Metin kutusu 49"/>
            <p:cNvSpPr txBox="1"/>
            <p:nvPr/>
          </p:nvSpPr>
          <p:spPr>
            <a:xfrm>
              <a:off x="746177" y="1881525"/>
              <a:ext cx="2092432" cy="353943"/>
            </a:xfrm>
            <a:prstGeom prst="rect">
              <a:avLst/>
            </a:prstGeom>
            <a:noFill/>
          </p:spPr>
          <p:txBody>
            <a:bodyPr wrap="none" rtlCol="0">
              <a:spAutoFit/>
            </a:bodyPr>
            <a:lstStyle/>
            <a:p>
              <a:r>
                <a:rPr lang="tr-TR" sz="1700" dirty="0">
                  <a:solidFill>
                    <a:srgbClr val="575757"/>
                  </a:solidFill>
                </a:rPr>
                <a:t>Duvarlara yazı yazma.</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3110814"/>
            <a:ext cx="4631248" cy="353943"/>
            <a:chOff x="554927" y="1881525"/>
            <a:chExt cx="4631248" cy="353943"/>
          </a:xfrm>
        </p:grpSpPr>
        <p:sp>
          <p:nvSpPr>
            <p:cNvPr id="53" name="Metin kutusu 52"/>
            <p:cNvSpPr txBox="1"/>
            <p:nvPr/>
          </p:nvSpPr>
          <p:spPr>
            <a:xfrm>
              <a:off x="746177" y="1881525"/>
              <a:ext cx="4439998" cy="353943"/>
            </a:xfrm>
            <a:prstGeom prst="rect">
              <a:avLst/>
            </a:prstGeom>
            <a:noFill/>
          </p:spPr>
          <p:txBody>
            <a:bodyPr wrap="none" rtlCol="0">
              <a:spAutoFit/>
            </a:bodyPr>
            <a:lstStyle/>
            <a:p>
              <a:r>
                <a:rPr lang="tr-TR" sz="1700" dirty="0">
                  <a:solidFill>
                    <a:srgbClr val="575757"/>
                  </a:solidFill>
                </a:rPr>
                <a:t>Okul ve oyun alanlarındaki eşyalara zarar verme.</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55" name="Grup 54"/>
          <p:cNvGrpSpPr/>
          <p:nvPr/>
        </p:nvGrpSpPr>
        <p:grpSpPr>
          <a:xfrm>
            <a:off x="554927" y="3395498"/>
            <a:ext cx="4631248" cy="353943"/>
            <a:chOff x="554927" y="1881525"/>
            <a:chExt cx="4631248" cy="353943"/>
          </a:xfrm>
        </p:grpSpPr>
        <p:sp>
          <p:nvSpPr>
            <p:cNvPr id="56" name="Metin kutusu 55"/>
            <p:cNvSpPr txBox="1"/>
            <p:nvPr/>
          </p:nvSpPr>
          <p:spPr>
            <a:xfrm>
              <a:off x="746177" y="1881525"/>
              <a:ext cx="4439998" cy="353943"/>
            </a:xfrm>
            <a:prstGeom prst="rect">
              <a:avLst/>
            </a:prstGeom>
            <a:noFill/>
          </p:spPr>
          <p:txBody>
            <a:bodyPr wrap="none" rtlCol="0">
              <a:spAutoFit/>
            </a:bodyPr>
            <a:lstStyle/>
            <a:p>
              <a:r>
                <a:rPr lang="tr-TR" sz="1700" dirty="0">
                  <a:solidFill>
                    <a:srgbClr val="575757"/>
                  </a:solidFill>
                </a:rPr>
                <a:t>Başkalarının da kullanacağı alanları temiz bırak.</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4516436"/>
            <a:ext cx="4537633" cy="353943"/>
            <a:chOff x="554927" y="1881525"/>
            <a:chExt cx="4537633" cy="353943"/>
          </a:xfrm>
        </p:grpSpPr>
        <p:sp>
          <p:nvSpPr>
            <p:cNvPr id="59" name="Metin kutusu 58"/>
            <p:cNvSpPr txBox="1"/>
            <p:nvPr/>
          </p:nvSpPr>
          <p:spPr>
            <a:xfrm>
              <a:off x="746177" y="1881525"/>
              <a:ext cx="4346383" cy="353943"/>
            </a:xfrm>
            <a:prstGeom prst="rect">
              <a:avLst/>
            </a:prstGeom>
            <a:noFill/>
          </p:spPr>
          <p:txBody>
            <a:bodyPr wrap="none" rtlCol="0">
              <a:spAutoFit/>
            </a:bodyPr>
            <a:lstStyle/>
            <a:p>
              <a:r>
                <a:rPr lang="tr-TR" sz="1700" dirty="0">
                  <a:solidFill>
                    <a:srgbClr val="575757"/>
                  </a:solidFill>
                </a:rPr>
                <a:t>Kağıtları ve camları geri dönüşüm kutularına at.</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54927" y="3675032"/>
            <a:ext cx="2684048" cy="353943"/>
            <a:chOff x="554927" y="1881525"/>
            <a:chExt cx="2684048" cy="353943"/>
          </a:xfrm>
        </p:grpSpPr>
        <p:sp>
          <p:nvSpPr>
            <p:cNvPr id="62" name="Metin kutusu 61"/>
            <p:cNvSpPr txBox="1"/>
            <p:nvPr/>
          </p:nvSpPr>
          <p:spPr>
            <a:xfrm>
              <a:off x="746177" y="1881525"/>
              <a:ext cx="2492798" cy="353943"/>
            </a:xfrm>
            <a:prstGeom prst="rect">
              <a:avLst/>
            </a:prstGeom>
            <a:noFill/>
          </p:spPr>
          <p:txBody>
            <a:bodyPr wrap="none" rtlCol="0">
              <a:spAutoFit/>
            </a:bodyPr>
            <a:lstStyle/>
            <a:p>
              <a:r>
                <a:rPr lang="tr-TR" sz="1700" dirty="0">
                  <a:solidFill>
                    <a:srgbClr val="575757"/>
                  </a:solidFill>
                </a:rPr>
                <a:t>Çöplerini çöp kutusuna at.</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64" name="Grup 63"/>
          <p:cNvGrpSpPr/>
          <p:nvPr/>
        </p:nvGrpSpPr>
        <p:grpSpPr>
          <a:xfrm>
            <a:off x="554927" y="3971625"/>
            <a:ext cx="2810237" cy="353943"/>
            <a:chOff x="554927" y="1881525"/>
            <a:chExt cx="2810237" cy="353943"/>
          </a:xfrm>
        </p:grpSpPr>
        <p:sp>
          <p:nvSpPr>
            <p:cNvPr id="65" name="Metin kutusu 64"/>
            <p:cNvSpPr txBox="1"/>
            <p:nvPr/>
          </p:nvSpPr>
          <p:spPr>
            <a:xfrm>
              <a:off x="746177" y="1881525"/>
              <a:ext cx="2618987" cy="353943"/>
            </a:xfrm>
            <a:prstGeom prst="rect">
              <a:avLst/>
            </a:prstGeom>
            <a:noFill/>
          </p:spPr>
          <p:txBody>
            <a:bodyPr wrap="none" rtlCol="0">
              <a:spAutoFit/>
            </a:bodyPr>
            <a:lstStyle/>
            <a:p>
              <a:r>
                <a:rPr lang="tr-TR" sz="1700" dirty="0">
                  <a:solidFill>
                    <a:srgbClr val="575757"/>
                  </a:solidFill>
                </a:rPr>
                <a:t>Çiğnediğin sakızları çöpe at.</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4927" y="4242770"/>
            <a:ext cx="2358831" cy="353943"/>
            <a:chOff x="554927" y="1881525"/>
            <a:chExt cx="2358831" cy="353943"/>
          </a:xfrm>
        </p:grpSpPr>
        <p:sp>
          <p:nvSpPr>
            <p:cNvPr id="68" name="Metin kutusu 67"/>
            <p:cNvSpPr txBox="1"/>
            <p:nvPr/>
          </p:nvSpPr>
          <p:spPr>
            <a:xfrm>
              <a:off x="746177" y="1881525"/>
              <a:ext cx="2167581" cy="353943"/>
            </a:xfrm>
            <a:prstGeom prst="rect">
              <a:avLst/>
            </a:prstGeom>
            <a:noFill/>
          </p:spPr>
          <p:txBody>
            <a:bodyPr wrap="none" rtlCol="0">
              <a:spAutoFit/>
            </a:bodyPr>
            <a:lstStyle/>
            <a:p>
              <a:r>
                <a:rPr lang="tr-TR" sz="1700" dirty="0">
                  <a:solidFill>
                    <a:srgbClr val="575757"/>
                  </a:solidFill>
                </a:rPr>
                <a:t>Pilleri pil kutularına at.</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sp>
        <p:nvSpPr>
          <p:cNvPr id="7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50"/>
                                        <p:tgtEl>
                                          <p:spTgt spid="3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250"/>
                                        <p:tgtEl>
                                          <p:spTgt spid="4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250"/>
                                        <p:tgtEl>
                                          <p:spTgt spid="4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250"/>
                                        <p:tgtEl>
                                          <p:spTgt spid="49"/>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250"/>
                                        <p:tgtEl>
                                          <p:spTgt spid="52"/>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50"/>
                                        <p:tgtEl>
                                          <p:spTgt spid="55"/>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250"/>
                                        <p:tgtEl>
                                          <p:spTgt spid="58"/>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250"/>
                                        <p:tgtEl>
                                          <p:spTgt spid="61"/>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250"/>
                                        <p:tgtEl>
                                          <p:spTgt spid="64"/>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250"/>
                                        <p:tgtEl>
                                          <p:spTgt spid="67"/>
                                        </p:tgtEl>
                                      </p:cBhvr>
                                    </p:animEffect>
                                  </p:childTnLst>
                                </p:cTn>
                              </p:par>
                            </p:childTnLst>
                          </p:cTn>
                        </p:par>
                        <p:par>
                          <p:cTn id="77" fill="hold">
                            <p:stCondLst>
                              <p:cond delay="4250"/>
                            </p:stCondLst>
                            <p:childTnLst>
                              <p:par>
                                <p:cTn id="78" presetID="2" presetClass="entr" presetSubtype="2" fill="hold" grpId="0" nodeType="afterEffect">
                                  <p:stCondLst>
                                    <p:cond delay="0"/>
                                  </p:stCondLst>
                                  <p:childTnLst>
                                    <p:set>
                                      <p:cBhvr>
                                        <p:cTn id="79" dur="1" fill="hold">
                                          <p:stCondLst>
                                            <p:cond delay="0"/>
                                          </p:stCondLst>
                                        </p:cTn>
                                        <p:tgtEl>
                                          <p:spTgt spid="70"/>
                                        </p:tgtEl>
                                        <p:attrNameLst>
                                          <p:attrName>style.visibility</p:attrName>
                                        </p:attrNameLst>
                                      </p:cBhvr>
                                      <p:to>
                                        <p:strVal val="visible"/>
                                      </p:to>
                                    </p:set>
                                    <p:anim calcmode="lin" valueType="num">
                                      <p:cBhvr additive="base">
                                        <p:cTn id="80" dur="250" fill="hold"/>
                                        <p:tgtEl>
                                          <p:spTgt spid="70"/>
                                        </p:tgtEl>
                                        <p:attrNameLst>
                                          <p:attrName>ppt_x</p:attrName>
                                        </p:attrNameLst>
                                      </p:cBhvr>
                                      <p:tavLst>
                                        <p:tav tm="0">
                                          <p:val>
                                            <p:strVal val="1+#ppt_w/2"/>
                                          </p:val>
                                        </p:tav>
                                        <p:tav tm="100000">
                                          <p:val>
                                            <p:strVal val="#ppt_x"/>
                                          </p:val>
                                        </p:tav>
                                      </p:tavLst>
                                    </p:anim>
                                    <p:anim calcmode="lin" valueType="num">
                                      <p:cBhvr additive="base">
                                        <p:cTn id="81" dur="25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575757"/>
                </a:solidFill>
              </a:rPr>
              <a:t>Spor ve hareketliliğin faydaları:</a:t>
            </a:r>
          </a:p>
        </p:txBody>
      </p:sp>
      <p:pic>
        <p:nvPicPr>
          <p:cNvPr id="31" name="Resim 30"/>
          <p:cNvPicPr>
            <a:picLocks noChangeAspect="1"/>
          </p:cNvPicPr>
          <p:nvPr/>
        </p:nvPicPr>
        <p:blipFill>
          <a:blip r:embed="rId5"/>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36429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250"/>
                                        <p:tgtEl>
                                          <p:spTgt spid="3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250"/>
                                        <p:tgtEl>
                                          <p:spTgt spid="4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Tempolu yürüyüşten daha ağır bir egzersiz türü uygulayacaksanız</a:t>
              </a:r>
            </a:p>
            <a:p>
              <a:r>
                <a:rPr lang="tr-TR" dirty="0">
                  <a:solidFill>
                    <a:srgbClr val="575757"/>
                  </a:solidFill>
                </a:rPr>
                <a:t>uzman yardımı almayı unutmayın.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2946627"/>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Kıyafetleriniz uygun değilse egzersize başlamayın, yumuşak tabanlı spor ayakkabıları ve vücut terini emen pamuklu atlet ve rahat</a:t>
              </a:r>
            </a:p>
            <a:p>
              <a:r>
                <a:rPr lang="tr-TR" dirty="0">
                  <a:solidFill>
                    <a:srgbClr val="575757"/>
                  </a:solidFill>
                </a:rPr>
                <a:t>eşofmanlarla egzersiz yapın.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759525"/>
            <a:ext cx="7039406" cy="646331"/>
            <a:chOff x="554927" y="1881525"/>
            <a:chExt cx="7039406" cy="646331"/>
          </a:xfrm>
        </p:grpSpPr>
        <p:sp>
          <p:nvSpPr>
            <p:cNvPr id="43" name="Metin kutusu 42"/>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a:t>
              </a:r>
            </a:p>
            <a:p>
              <a:r>
                <a:rPr lang="tr-TR" dirty="0">
                  <a:solidFill>
                    <a:srgbClr val="575757"/>
                  </a:solidFill>
                </a:rPr>
                <a:t>soğuma hareketleri yapmayı ihmal etmeyin.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746177" y="2141294"/>
            <a:ext cx="2760243" cy="369332"/>
          </a:xfrm>
          <a:prstGeom prst="rect">
            <a:avLst/>
          </a:prstGeom>
        </p:spPr>
        <p:txBody>
          <a:bodyPr wrap="none">
            <a:spAutoFit/>
          </a:bodyPr>
          <a:lstStyle/>
          <a:p>
            <a:r>
              <a:rPr lang="tr-TR" b="1" dirty="0">
                <a:solidFill>
                  <a:srgbClr val="575757"/>
                </a:solidFill>
              </a:rPr>
              <a:t>Kaliteli fiziksel aktivite için:</a:t>
            </a:r>
          </a:p>
        </p:txBody>
      </p:sp>
      <p:grpSp>
        <p:nvGrpSpPr>
          <p:cNvPr id="30" name="Grup 29"/>
          <p:cNvGrpSpPr/>
          <p:nvPr/>
        </p:nvGrpSpPr>
        <p:grpSpPr>
          <a:xfrm>
            <a:off x="554927" y="4287034"/>
            <a:ext cx="7039406" cy="923330"/>
            <a:chOff x="554927" y="1881525"/>
            <a:chExt cx="7039406" cy="923330"/>
          </a:xfrm>
        </p:grpSpPr>
        <p:sp>
          <p:nvSpPr>
            <p:cNvPr id="31" name="Metin kutusu 30"/>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hissetmeniz durumunda egzersize ara verin.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pic>
        <p:nvPicPr>
          <p:cNvPr id="33" name="Resim 32"/>
          <p:cNvPicPr>
            <a:picLocks noChangeAspect="1"/>
          </p:cNvPicPr>
          <p:nvPr/>
        </p:nvPicPr>
        <p:blipFill>
          <a:blip r:embed="rId5"/>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50"/>
                                        <p:tgtEl>
                                          <p:spTgt spid="42"/>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857163" y="898374"/>
            <a:ext cx="4875950" cy="1477328"/>
          </a:xfrm>
          <a:prstGeom prst="rect">
            <a:avLst/>
          </a:prstGeom>
          <a:noFill/>
        </p:spPr>
        <p:txBody>
          <a:bodyPr wrap="none" rtlCol="0">
            <a:spAutoFit/>
          </a:bodyPr>
          <a:lstStyle/>
          <a:p>
            <a:r>
              <a:rPr lang="tr-TR" sz="4500" b="1" dirty="0"/>
              <a:t>Uyku ile ilgili nelere</a:t>
            </a:r>
          </a:p>
          <a:p>
            <a:r>
              <a:rPr lang="tr-TR" sz="45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Herkes için geçerli olan sabit bir uyku süresi yoktur. Bu süre kişiden kişiye, bünyeden bünyeye farklılık gösterebilir. Ancak insanların büyük bir bölümü için ortalama uyku süresi 6-8 saattir. Bununla beraber insan, hayatının farklı evrelerinde daha az veya daha çok 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638937"/>
            <a:ext cx="7039406" cy="1200329"/>
            <a:chOff x="554927" y="1881525"/>
            <a:chExt cx="7039406" cy="1200329"/>
          </a:xfrm>
        </p:grpSpPr>
        <p:sp>
          <p:nvSpPr>
            <p:cNvPr id="37" name="Metin kutusu 36"/>
            <p:cNvSpPr txBox="1"/>
            <p:nvPr/>
          </p:nvSpPr>
          <p:spPr>
            <a:xfrm>
              <a:off x="746177" y="1881525"/>
              <a:ext cx="6848156"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 biçimi yeterli uykuya izin verecek şekilde planlanmalıdır. Uyku saatleri</a:t>
              </a:r>
            </a:p>
            <a:p>
              <a:r>
                <a:rPr lang="tr-TR" dirty="0">
                  <a:solidFill>
                    <a:srgbClr val="575757"/>
                  </a:solidFill>
                </a:rPr>
                <a:t>günlük işlere göre düzenlenebilir. Ancak ideal olanın gece uykusu olduğu unutulmamalıdır.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
        <p:nvSpPr>
          <p:cNvPr id="19" name="Metin kutusu 18"/>
          <p:cNvSpPr txBox="1"/>
          <p:nvPr/>
        </p:nvSpPr>
        <p:spPr>
          <a:xfrm>
            <a:off x="356650" y="214628"/>
            <a:ext cx="4768613" cy="707886"/>
          </a:xfrm>
          <a:prstGeom prst="rect">
            <a:avLst/>
          </a:prstGeom>
          <a:noFill/>
        </p:spPr>
        <p:txBody>
          <a:bodyPr wrap="none" rtlCol="0">
            <a:spAutoFit/>
          </a:bodyPr>
          <a:lstStyle/>
          <a:p>
            <a:r>
              <a:rPr lang="tr-TR" sz="4000" b="1" dirty="0">
                <a:solidFill>
                  <a:srgbClr val="E61F4F"/>
                </a:solidFill>
              </a:rPr>
              <a:t>Yeterli </a:t>
            </a:r>
            <a:r>
              <a:rPr lang="tr-TR" sz="4000" b="1" dirty="0" smtClean="0">
                <a:solidFill>
                  <a:srgbClr val="E61F4F"/>
                </a:solidFill>
              </a:rPr>
              <a:t>uykuya dikkat!</a:t>
            </a:r>
            <a:endParaRPr lang="tr-TR" sz="4000" b="1" dirty="0">
              <a:solidFill>
                <a:srgbClr val="E61F4F"/>
              </a:solidFill>
            </a:endParaRPr>
          </a:p>
        </p:txBody>
      </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89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35985" cy="1754326"/>
          </a:xfrm>
          <a:prstGeom prst="rect">
            <a:avLst/>
          </a:prstGeom>
          <a:noFill/>
        </p:spPr>
        <p:txBody>
          <a:bodyPr wrap="none" rtlCol="0">
            <a:spAutoFit/>
          </a:bodyPr>
          <a:lstStyle/>
          <a:p>
            <a:r>
              <a:rPr lang="tr-TR" sz="5400" b="1" dirty="0"/>
              <a:t>Uyku kalitesini</a:t>
            </a:r>
          </a:p>
          <a:p>
            <a:r>
              <a:rPr lang="tr-TR" sz="5400" b="1" dirty="0"/>
              <a:t>düşüren 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50"/>
                                        <p:tgtEl>
                                          <p:spTgt spid="39"/>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250"/>
                                        <p:tgtEl>
                                          <p:spTgt spid="42"/>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250"/>
                                        <p:tgtEl>
                                          <p:spTgt spid="45"/>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12745" cy="923330"/>
          </a:xfrm>
          <a:prstGeom prst="rect">
            <a:avLst/>
          </a:prstGeom>
          <a:noFill/>
        </p:spPr>
        <p:txBody>
          <a:bodyPr wrap="none" rtlCol="0">
            <a:spAutoFit/>
          </a:bodyPr>
          <a:lstStyle/>
          <a:p>
            <a:r>
              <a:rPr lang="tr-TR" sz="5400" b="1" dirty="0"/>
              <a:t>Kaliteli bir uyku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0" name="Grup 39"/>
          <p:cNvGrpSpPr/>
          <p:nvPr/>
        </p:nvGrpSpPr>
        <p:grpSpPr>
          <a:xfrm>
            <a:off x="554927" y="1410745"/>
            <a:ext cx="7482168" cy="369332"/>
            <a:chOff x="554927" y="1881525"/>
            <a:chExt cx="7482168" cy="369332"/>
          </a:xfrm>
        </p:grpSpPr>
        <p:sp>
          <p:nvSpPr>
            <p:cNvPr id="41" name="Metin kutusu 4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42" name="Resim 41"/>
            <p:cNvPicPr>
              <a:picLocks noChangeAspect="1"/>
            </p:cNvPicPr>
            <p:nvPr/>
          </p:nvPicPr>
          <p:blipFill>
            <a:blip r:embed="rId5"/>
            <a:stretch>
              <a:fillRect/>
            </a:stretch>
          </p:blipFill>
          <p:spPr>
            <a:xfrm>
              <a:off x="554927" y="1991580"/>
              <a:ext cx="191250" cy="180000"/>
            </a:xfrm>
            <a:prstGeom prst="rect">
              <a:avLst/>
            </a:prstGeom>
          </p:spPr>
        </p:pic>
      </p:grpSp>
      <p:grpSp>
        <p:nvGrpSpPr>
          <p:cNvPr id="43" name="Grup 42"/>
          <p:cNvGrpSpPr/>
          <p:nvPr/>
        </p:nvGrpSpPr>
        <p:grpSpPr>
          <a:xfrm>
            <a:off x="554927" y="1804912"/>
            <a:ext cx="7482168" cy="369332"/>
            <a:chOff x="554927" y="1881525"/>
            <a:chExt cx="7482168" cy="369332"/>
          </a:xfrm>
        </p:grpSpPr>
        <p:sp>
          <p:nvSpPr>
            <p:cNvPr id="44" name="Metin kutusu 4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1016" y="2205512"/>
            <a:ext cx="7482168" cy="369332"/>
            <a:chOff x="554927" y="1881525"/>
            <a:chExt cx="7482168" cy="369332"/>
          </a:xfrm>
        </p:grpSpPr>
        <p:sp>
          <p:nvSpPr>
            <p:cNvPr id="47" name="Metin kutusu 46"/>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1016" y="2592713"/>
            <a:ext cx="7482168" cy="369332"/>
            <a:chOff x="554927" y="1881525"/>
            <a:chExt cx="7482168" cy="369332"/>
          </a:xfrm>
        </p:grpSpPr>
        <p:sp>
          <p:nvSpPr>
            <p:cNvPr id="50" name="Metin kutusu 4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70" name="Resim 69"/>
            <p:cNvPicPr>
              <a:picLocks noChangeAspect="1"/>
            </p:cNvPicPr>
            <p:nvPr/>
          </p:nvPicPr>
          <p:blipFill>
            <a:blip r:embed="rId5"/>
            <a:stretch>
              <a:fillRect/>
            </a:stretch>
          </p:blipFill>
          <p:spPr>
            <a:xfrm>
              <a:off x="554927" y="1991580"/>
              <a:ext cx="191250" cy="180000"/>
            </a:xfrm>
            <a:prstGeom prst="rect">
              <a:avLst/>
            </a:prstGeom>
          </p:spPr>
        </p:pic>
      </p:grpSp>
      <p:grpSp>
        <p:nvGrpSpPr>
          <p:cNvPr id="71" name="Grup 70"/>
          <p:cNvGrpSpPr/>
          <p:nvPr/>
        </p:nvGrpSpPr>
        <p:grpSpPr>
          <a:xfrm>
            <a:off x="556568" y="2992261"/>
            <a:ext cx="7482168" cy="369332"/>
            <a:chOff x="554927" y="1881525"/>
            <a:chExt cx="7482168" cy="369332"/>
          </a:xfrm>
        </p:grpSpPr>
        <p:sp>
          <p:nvSpPr>
            <p:cNvPr id="72" name="Metin kutusu 7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76" name="Resim 75"/>
            <p:cNvPicPr>
              <a:picLocks noChangeAspect="1"/>
            </p:cNvPicPr>
            <p:nvPr/>
          </p:nvPicPr>
          <p:blipFill>
            <a:blip r:embed="rId5"/>
            <a:stretch>
              <a:fillRect/>
            </a:stretch>
          </p:blipFill>
          <p:spPr>
            <a:xfrm>
              <a:off x="554927" y="1991580"/>
              <a:ext cx="191250" cy="180000"/>
            </a:xfrm>
            <a:prstGeom prst="rect">
              <a:avLst/>
            </a:prstGeom>
          </p:spPr>
        </p:pic>
      </p:grpSp>
      <p:grpSp>
        <p:nvGrpSpPr>
          <p:cNvPr id="77" name="Grup 76"/>
          <p:cNvGrpSpPr/>
          <p:nvPr/>
        </p:nvGrpSpPr>
        <p:grpSpPr>
          <a:xfrm>
            <a:off x="569821" y="3395644"/>
            <a:ext cx="7482168" cy="369332"/>
            <a:chOff x="554927" y="1881525"/>
            <a:chExt cx="7482168" cy="369332"/>
          </a:xfrm>
        </p:grpSpPr>
        <p:sp>
          <p:nvSpPr>
            <p:cNvPr id="78" name="Metin kutusu 7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9" name="Resim 7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250"/>
                                        <p:tgtEl>
                                          <p:spTgt spid="4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250"/>
                                        <p:tgtEl>
                                          <p:spTgt spid="4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250"/>
                                        <p:tgtEl>
                                          <p:spTgt spid="4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250"/>
                                        <p:tgtEl>
                                          <p:spTgt spid="4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250"/>
                                        <p:tgtEl>
                                          <p:spTgt spid="7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5510"/>
            <a:ext cx="4070345" cy="923330"/>
          </a:xfrm>
          <a:prstGeom prst="rect">
            <a:avLst/>
          </a:prstGeom>
          <a:noFill/>
        </p:spPr>
        <p:txBody>
          <a:bodyPr wrap="none" rtlCol="0">
            <a:spAutoFit/>
          </a:bodyPr>
          <a:lstStyle/>
          <a:p>
            <a:r>
              <a:rPr lang="tr-TR" sz="5400" b="1" dirty="0">
                <a:solidFill>
                  <a:srgbClr val="FF0000"/>
                </a:solidFill>
              </a:rPr>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90890" y="1763902"/>
            <a:ext cx="4870383" cy="2862322"/>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tr-TR" sz="2400" dirty="0" smtClean="0"/>
              <a:t>Sağlıklı yaşam </a:t>
            </a:r>
          </a:p>
          <a:p>
            <a:pPr marL="285750" indent="-285750">
              <a:lnSpc>
                <a:spcPct val="150000"/>
              </a:lnSpc>
              <a:buFont typeface="Wingdings" panose="05000000000000000000" pitchFamily="2" charset="2"/>
              <a:buChar char="q"/>
            </a:pPr>
            <a:r>
              <a:rPr lang="tr-TR" sz="2400" dirty="0" smtClean="0"/>
              <a:t>Teknoloji bağımlılığından korunma</a:t>
            </a:r>
          </a:p>
          <a:p>
            <a:pPr marL="285750" indent="-285750">
              <a:lnSpc>
                <a:spcPct val="150000"/>
              </a:lnSpc>
              <a:buFont typeface="Wingdings" panose="05000000000000000000" pitchFamily="2" charset="2"/>
              <a:buChar char="q"/>
            </a:pPr>
            <a:r>
              <a:rPr lang="tr-TR" sz="2400" dirty="0"/>
              <a:t>Tütün bağımlılığından </a:t>
            </a:r>
            <a:r>
              <a:rPr lang="tr-TR" sz="2400" dirty="0" smtClean="0"/>
              <a:t>korunma</a:t>
            </a:r>
          </a:p>
          <a:p>
            <a:pPr marL="285750" indent="-285750">
              <a:lnSpc>
                <a:spcPct val="150000"/>
              </a:lnSpc>
              <a:buFont typeface="Wingdings" panose="05000000000000000000" pitchFamily="2" charset="2"/>
              <a:buChar char="q"/>
            </a:pPr>
            <a:r>
              <a:rPr lang="tr-TR" sz="2400" dirty="0" smtClean="0"/>
              <a:t>Alkol bağımlılığından korunma</a:t>
            </a:r>
          </a:p>
          <a:p>
            <a:pPr marL="285750" indent="-285750">
              <a:lnSpc>
                <a:spcPct val="150000"/>
              </a:lnSpc>
              <a:buFont typeface="Wingdings" panose="05000000000000000000" pitchFamily="2" charset="2"/>
              <a:buChar char="q"/>
            </a:pPr>
            <a:r>
              <a:rPr lang="tr-TR" sz="2400" dirty="0" smtClean="0"/>
              <a:t>Madde bağımlılığından korunma </a:t>
            </a:r>
            <a:endParaRPr lang="tr-TR" sz="2400" dirty="0"/>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273" y="897174"/>
            <a:ext cx="6649752" cy="486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0-#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50" fill="hold"/>
                                        <p:tgtEl>
                                          <p:spTgt spid="18"/>
                                        </p:tgtEl>
                                        <p:attrNameLst>
                                          <p:attrName>ppt_x</p:attrName>
                                        </p:attrNameLst>
                                      </p:cBhvr>
                                      <p:tavLst>
                                        <p:tav tm="0">
                                          <p:val>
                                            <p:strVal val="1+#ppt_w/2"/>
                                          </p:val>
                                        </p:tav>
                                        <p:tav tm="100000">
                                          <p:val>
                                            <p:strVal val="#ppt_x"/>
                                          </p:val>
                                        </p:tav>
                                      </p:tavLst>
                                    </p:anim>
                                    <p:anim calcmode="lin" valueType="num">
                                      <p:cBhvr additive="base">
                                        <p:cTn id="32"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2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60257" cy="1015663"/>
          </a:xfrm>
          <a:prstGeom prst="rect">
            <a:avLst/>
          </a:prstGeom>
          <a:noFill/>
        </p:spPr>
        <p:txBody>
          <a:bodyPr wrap="none" rtlCol="0">
            <a:spAutoFit/>
          </a:bodyPr>
          <a:lstStyle/>
          <a:p>
            <a:r>
              <a:rPr lang="tr-TR" sz="6000" b="1" dirty="0"/>
              <a:t>Stresten uzak durun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7851791" cy="3139321"/>
          </a:xfrm>
          <a:prstGeom prst="rect">
            <a:avLst/>
          </a:prstGeom>
          <a:noFill/>
        </p:spPr>
        <p:txBody>
          <a:bodyPr wrap="square" rtlCol="0">
            <a:spAutoFit/>
          </a:bodyPr>
          <a:lstStyle/>
          <a:p>
            <a:r>
              <a:rPr lang="tr-TR" dirty="0">
                <a:solidFill>
                  <a:srgbClr val="575757"/>
                </a:solidFill>
              </a:rPr>
              <a:t>Stres, vücudun herhangi bir fiziksel veya duygusal baskı ve değişikliğe göre</a:t>
            </a:r>
          </a:p>
          <a:p>
            <a:r>
              <a:rPr lang="tr-TR" dirty="0">
                <a:solidFill>
                  <a:srgbClr val="575757"/>
                </a:solidFill>
              </a:rPr>
              <a:t>verdiği yanıttır. Az miktarda stresin yararı, uyum sağlayıcı ve koruyucu etkisi olmakla birlikte aşırı stres patolojik değişimlere, hatta ölüme neden</a:t>
            </a:r>
          </a:p>
          <a:p>
            <a:r>
              <a:rPr lang="tr-TR" dirty="0">
                <a:solidFill>
                  <a:srgbClr val="575757"/>
                </a:solidFill>
              </a:rPr>
              <a:t>olabilmektedir.</a:t>
            </a:r>
          </a:p>
          <a:p>
            <a:endParaRPr lang="tr-TR" dirty="0">
              <a:solidFill>
                <a:srgbClr val="575757"/>
              </a:solidFill>
            </a:endParaRPr>
          </a:p>
          <a:p>
            <a:r>
              <a:rPr lang="tr-TR" dirty="0">
                <a:solidFill>
                  <a:srgbClr val="575757"/>
                </a:solidFill>
              </a:rPr>
              <a:t>Sürekli stresli olmak birçok hastalığa neden olur. Stres hormonlarının çok salgılanması sonucu damarlar ve kaslar normal çalışma düzenlerinin</a:t>
            </a:r>
          </a:p>
          <a:p>
            <a:r>
              <a:rPr lang="tr-TR" dirty="0">
                <a:solidFill>
                  <a:srgbClr val="575757"/>
                </a:solidFill>
              </a:rPr>
              <a:t>haricinde çalışırlar. Bu sistemlerin aşırı kasılma ve daralmaları vücuda</a:t>
            </a:r>
          </a:p>
          <a:p>
            <a:r>
              <a:rPr lang="tr-TR" dirty="0">
                <a:solidFill>
                  <a:srgbClr val="575757"/>
                </a:solidFill>
              </a:rPr>
              <a:t>zarar verir. Kalp atışının sürekli yüksek olması, kalp-damar sistemi</a:t>
            </a:r>
          </a:p>
          <a:p>
            <a:r>
              <a:rPr lang="tr-TR" dirty="0">
                <a:solidFill>
                  <a:srgbClr val="575757"/>
                </a:solidFill>
              </a:rPr>
              <a:t>üzerinde olumsuz etkilere neden olur. Kan dolaşımı bozulur.</a:t>
            </a:r>
          </a:p>
          <a:p>
            <a:r>
              <a:rPr lang="tr-TR" dirty="0">
                <a:solidFill>
                  <a:srgbClr val="575757"/>
                </a:solidFill>
              </a:rPr>
              <a:t>Hücrelere gerekli miktarda oksijen taşınamaz.</a:t>
            </a:r>
          </a:p>
        </p:txBody>
      </p:sp>
    </p:spTree>
    <p:extLst>
      <p:ext uri="{BB962C8B-B14F-4D97-AF65-F5344CB8AC3E}">
        <p14:creationId xmlns:p14="http://schemas.microsoft.com/office/powerpoint/2010/main" val="40141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8455456" cy="1015663"/>
          </a:xfrm>
          <a:prstGeom prst="rect">
            <a:avLst/>
          </a:prstGeom>
          <a:noFill/>
        </p:spPr>
        <p:txBody>
          <a:bodyPr wrap="none" rtlCol="0">
            <a:spAutoFit/>
          </a:bodyPr>
          <a:lstStyle/>
          <a:p>
            <a:r>
              <a:rPr lang="tr-TR" sz="6000" b="1" dirty="0"/>
              <a:t>Bağımlılıklardan </a:t>
            </a:r>
            <a:r>
              <a:rPr lang="tr-TR" sz="6000" b="1" dirty="0" smtClean="0"/>
              <a:t>korunun!</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5684164" cy="615553"/>
            <a:chOff x="554927" y="1881525"/>
            <a:chExt cx="5684164" cy="615553"/>
          </a:xfrm>
        </p:grpSpPr>
        <p:sp>
          <p:nvSpPr>
            <p:cNvPr id="16" name="Metin kutusu 15"/>
            <p:cNvSpPr txBox="1"/>
            <p:nvPr/>
          </p:nvSpPr>
          <p:spPr>
            <a:xfrm>
              <a:off x="746177" y="1881525"/>
              <a:ext cx="5492914" cy="615553"/>
            </a:xfrm>
            <a:prstGeom prst="rect">
              <a:avLst/>
            </a:prstGeom>
            <a:noFill/>
          </p:spPr>
          <p:txBody>
            <a:bodyPr wrap="none" rtlCol="0">
              <a:spAutoFit/>
            </a:bodyPr>
            <a:lstStyle/>
            <a:p>
              <a:r>
                <a:rPr lang="tr-TR" sz="1700" dirty="0">
                  <a:solidFill>
                    <a:srgbClr val="575757"/>
                  </a:solidFill>
                </a:rPr>
                <a:t>Sigara, alkol ve uyuşturucunun etkileri herkesin malumudur. </a:t>
              </a:r>
            </a:p>
            <a:p>
              <a:r>
                <a:rPr lang="tr-TR" sz="1700" dirty="0" smtClean="0">
                  <a:solidFill>
                    <a:srgbClr val="575757"/>
                  </a:solidFill>
                </a:rPr>
                <a:t>Öğrencilerimizi bu </a:t>
              </a:r>
              <a:r>
                <a:rPr lang="tr-TR" sz="1700" dirty="0">
                  <a:solidFill>
                    <a:srgbClr val="575757"/>
                  </a:solidFill>
                </a:rPr>
                <a:t>alışkanlıklardan korumak için;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r="-12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349729"/>
            <a:ext cx="5684164" cy="615553"/>
            <a:chOff x="554927" y="1881525"/>
            <a:chExt cx="5684164" cy="615553"/>
          </a:xfrm>
        </p:grpSpPr>
        <p:sp>
          <p:nvSpPr>
            <p:cNvPr id="32" name="Metin kutusu 31"/>
            <p:cNvSpPr txBox="1"/>
            <p:nvPr/>
          </p:nvSpPr>
          <p:spPr>
            <a:xfrm>
              <a:off x="746177" y="1881525"/>
              <a:ext cx="5492914" cy="615553"/>
            </a:xfrm>
            <a:prstGeom prst="rect">
              <a:avLst/>
            </a:prstGeom>
            <a:noFill/>
          </p:spPr>
          <p:txBody>
            <a:bodyPr wrap="square" rtlCol="0">
              <a:spAutoFit/>
            </a:bodyPr>
            <a:lstStyle/>
            <a:p>
              <a:r>
                <a:rPr lang="tr-TR" sz="1700" dirty="0" smtClean="0">
                  <a:solidFill>
                    <a:srgbClr val="575757"/>
                  </a:solidFill>
                </a:rPr>
                <a:t>Öğrencilere </a:t>
              </a:r>
              <a:r>
                <a:rPr lang="tr-TR" sz="1700" dirty="0">
                  <a:solidFill>
                    <a:srgbClr val="575757"/>
                  </a:solidFill>
                </a:rPr>
                <a:t>iyi örnek olmak gerekir. Çünkü </a:t>
              </a:r>
              <a:r>
                <a:rPr lang="tr-TR" sz="1700" dirty="0" smtClean="0">
                  <a:solidFill>
                    <a:srgbClr val="575757"/>
                  </a:solidFill>
                </a:rPr>
                <a:t>öğrenciler öğretmenlerini </a:t>
              </a:r>
              <a:r>
                <a:rPr lang="tr-TR" sz="1700" dirty="0">
                  <a:solidFill>
                    <a:srgbClr val="575757"/>
                  </a:solidFill>
                </a:rPr>
                <a:t>taklit ederler.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3063904"/>
            <a:ext cx="6139610" cy="353943"/>
            <a:chOff x="554927" y="1881525"/>
            <a:chExt cx="6139610" cy="353943"/>
          </a:xfrm>
        </p:grpSpPr>
        <p:sp>
          <p:nvSpPr>
            <p:cNvPr id="41" name="Metin kutusu 40"/>
            <p:cNvSpPr txBox="1"/>
            <p:nvPr/>
          </p:nvSpPr>
          <p:spPr>
            <a:xfrm>
              <a:off x="746177" y="1881525"/>
              <a:ext cx="5948360" cy="353943"/>
            </a:xfrm>
            <a:prstGeom prst="rect">
              <a:avLst/>
            </a:prstGeom>
            <a:noFill/>
          </p:spPr>
          <p:txBody>
            <a:bodyPr wrap="none" rtlCol="0">
              <a:spAutoFit/>
            </a:bodyPr>
            <a:lstStyle/>
            <a:p>
              <a:r>
                <a:rPr lang="tr-TR" sz="1700" dirty="0" smtClean="0">
                  <a:solidFill>
                    <a:srgbClr val="575757"/>
                  </a:solidFill>
                </a:rPr>
                <a:t>Öğrencilerin göreceği yerlerde tütün mamulleri kullanılmamalıdır</a:t>
              </a:r>
              <a:r>
                <a:rPr lang="tr-TR" sz="1700" dirty="0">
                  <a:solidFill>
                    <a:srgbClr val="575757"/>
                  </a:solidFill>
                </a:rPr>
                <a:t>.</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4902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ikdörtgen 46"/>
          <p:cNvSpPr/>
          <p:nvPr/>
        </p:nvSpPr>
        <p:spPr>
          <a:xfrm>
            <a:off x="0" y="-9525"/>
            <a:ext cx="12191999" cy="6877357"/>
          </a:xfrm>
          <a:prstGeom prst="rect">
            <a:avLst/>
          </a:prstGeom>
          <a:blipFill dpi="0" rotWithShape="0">
            <a:blip r:embed="rId3"/>
            <a:srcRect/>
            <a:stretch>
              <a:fillRect l="-6000" r="5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7077542" y="1125516"/>
            <a:ext cx="4617931" cy="1546741"/>
            <a:chOff x="7087167" y="1972564"/>
            <a:chExt cx="4617931" cy="1546741"/>
          </a:xfrm>
        </p:grpSpPr>
        <p:sp>
          <p:nvSpPr>
            <p:cNvPr id="20" name="Metin kutusu 19"/>
            <p:cNvSpPr txBox="1"/>
            <p:nvPr/>
          </p:nvSpPr>
          <p:spPr>
            <a:xfrm>
              <a:off x="8353691" y="1972564"/>
              <a:ext cx="3014223" cy="1015663"/>
            </a:xfrm>
            <a:prstGeom prst="rect">
              <a:avLst/>
            </a:prstGeom>
            <a:noFill/>
          </p:spPr>
          <p:txBody>
            <a:bodyPr wrap="none" rtlCol="0">
              <a:spAutoFit/>
            </a:bodyPr>
            <a:lstStyle/>
            <a:p>
              <a:pPr algn="r"/>
              <a:r>
                <a:rPr lang="tr-TR" sz="6000" b="1" dirty="0">
                  <a:solidFill>
                    <a:prstClr val="white"/>
                  </a:solidFill>
                </a:rPr>
                <a:t>teknoloji</a:t>
              </a:r>
            </a:p>
          </p:txBody>
        </p:sp>
        <p:sp>
          <p:nvSpPr>
            <p:cNvPr id="23" name="Metin kutusu 22"/>
            <p:cNvSpPr txBox="1"/>
            <p:nvPr/>
          </p:nvSpPr>
          <p:spPr>
            <a:xfrm>
              <a:off x="7087167" y="2688308"/>
              <a:ext cx="4617931" cy="830997"/>
            </a:xfrm>
            <a:prstGeom prst="rect">
              <a:avLst/>
            </a:prstGeom>
            <a:noFill/>
          </p:spPr>
          <p:txBody>
            <a:bodyPr wrap="none" rtlCol="0">
              <a:spAutoFit/>
            </a:bodyPr>
            <a:lstStyle/>
            <a:p>
              <a:r>
                <a:rPr lang="tr-TR" sz="4800" dirty="0">
                  <a:solidFill>
                    <a:prstClr val="white"/>
                  </a:solidFill>
                </a:rPr>
                <a:t>yerinde yeterince</a:t>
              </a:r>
            </a:p>
          </p:txBody>
        </p:sp>
      </p:grpSp>
      <p:sp>
        <p:nvSpPr>
          <p:cNvPr id="24" name="Dikdörtgen 23"/>
          <p:cNvSpPr/>
          <p:nvPr/>
        </p:nvSpPr>
        <p:spPr>
          <a:xfrm>
            <a:off x="425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grpSp>
        <p:nvGrpSpPr>
          <p:cNvPr id="16" name="Grup 15"/>
          <p:cNvGrpSpPr/>
          <p:nvPr/>
        </p:nvGrpSpPr>
        <p:grpSpPr>
          <a:xfrm>
            <a:off x="7292466" y="2794801"/>
            <a:ext cx="942795" cy="950137"/>
            <a:chOff x="474663" y="3333750"/>
            <a:chExt cx="1019175" cy="1027112"/>
          </a:xfrm>
        </p:grpSpPr>
        <p:sp>
          <p:nvSpPr>
            <p:cNvPr id="17"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8" name="Oval 11"/>
            <p:cNvSpPr>
              <a:spLocks noChangeArrowheads="1"/>
            </p:cNvSpPr>
            <p:nvPr/>
          </p:nvSpPr>
          <p:spPr bwMode="auto">
            <a:xfrm>
              <a:off x="534988" y="339873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1"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2"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1"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nvGrpSpPr>
          <p:cNvPr id="32" name="Grup 31"/>
          <p:cNvGrpSpPr/>
          <p:nvPr/>
        </p:nvGrpSpPr>
        <p:grpSpPr>
          <a:xfrm>
            <a:off x="9359124" y="2794801"/>
            <a:ext cx="941327" cy="950137"/>
            <a:chOff x="2859088" y="3333750"/>
            <a:chExt cx="1017588" cy="1027112"/>
          </a:xfrm>
        </p:grpSpPr>
        <p:sp>
          <p:nvSpPr>
            <p:cNvPr id="33"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4" name="Oval 9"/>
            <p:cNvSpPr>
              <a:spLocks noChangeArrowheads="1"/>
            </p:cNvSpPr>
            <p:nvPr/>
          </p:nvSpPr>
          <p:spPr bwMode="auto">
            <a:xfrm>
              <a:off x="2925763" y="339873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5"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nvGrpSpPr>
          <p:cNvPr id="37" name="Grup 36"/>
          <p:cNvGrpSpPr/>
          <p:nvPr/>
        </p:nvGrpSpPr>
        <p:grpSpPr>
          <a:xfrm>
            <a:off x="8322990" y="2794801"/>
            <a:ext cx="942795" cy="950137"/>
            <a:chOff x="1670050" y="3333750"/>
            <a:chExt cx="1019175" cy="1027112"/>
          </a:xfrm>
        </p:grpSpPr>
        <p:sp>
          <p:nvSpPr>
            <p:cNvPr id="38"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9" name="Oval 12"/>
            <p:cNvSpPr>
              <a:spLocks noChangeArrowheads="1"/>
            </p:cNvSpPr>
            <p:nvPr/>
          </p:nvSpPr>
          <p:spPr bwMode="auto">
            <a:xfrm>
              <a:off x="1735035" y="339873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0"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nvGrpSpPr>
          <p:cNvPr id="41" name="Grup 40"/>
          <p:cNvGrpSpPr/>
          <p:nvPr/>
        </p:nvGrpSpPr>
        <p:grpSpPr>
          <a:xfrm>
            <a:off x="10393790" y="2794801"/>
            <a:ext cx="942795" cy="950137"/>
            <a:chOff x="4054475" y="3333750"/>
            <a:chExt cx="1019175" cy="1027112"/>
          </a:xfrm>
        </p:grpSpPr>
        <p:sp>
          <p:nvSpPr>
            <p:cNvPr id="42"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3" name="Oval 10"/>
            <p:cNvSpPr>
              <a:spLocks noChangeArrowheads="1"/>
            </p:cNvSpPr>
            <p:nvPr/>
          </p:nvSpPr>
          <p:spPr bwMode="auto">
            <a:xfrm>
              <a:off x="4110745" y="3398735"/>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4"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5"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6"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96" y="5545948"/>
            <a:ext cx="3790950" cy="876300"/>
          </a:xfrm>
          <a:prstGeom prst="rect">
            <a:avLst/>
          </a:prstGeom>
        </p:spPr>
      </p:pic>
    </p:spTree>
    <p:extLst>
      <p:ext uri="{BB962C8B-B14F-4D97-AF65-F5344CB8AC3E}">
        <p14:creationId xmlns:p14="http://schemas.microsoft.com/office/powerpoint/2010/main" val="308485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250" fill="hold"/>
                                        <p:tgtEl>
                                          <p:spTgt spid="30"/>
                                        </p:tgtEl>
                                        <p:attrNameLst>
                                          <p:attrName>ppt_x</p:attrName>
                                        </p:attrNameLst>
                                      </p:cBhvr>
                                      <p:tavLst>
                                        <p:tav tm="0">
                                          <p:val>
                                            <p:strVal val="1+#ppt_w/2"/>
                                          </p:val>
                                        </p:tav>
                                        <p:tav tm="100000">
                                          <p:val>
                                            <p:strVal val="#ppt_x"/>
                                          </p:val>
                                        </p:tav>
                                      </p:tavLst>
                                    </p:anim>
                                    <p:anim calcmode="lin" valueType="num">
                                      <p:cBhvr additive="base">
                                        <p:cTn id="26" dur="25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50" fill="hold"/>
                                        <p:tgtEl>
                                          <p:spTgt spid="29"/>
                                        </p:tgtEl>
                                        <p:attrNameLst>
                                          <p:attrName>ppt_x</p:attrName>
                                        </p:attrNameLst>
                                      </p:cBhvr>
                                      <p:tavLst>
                                        <p:tav tm="0">
                                          <p:val>
                                            <p:strVal val="0-#ppt_w/2"/>
                                          </p:val>
                                        </p:tav>
                                        <p:tav tm="100000">
                                          <p:val>
                                            <p:strVal val="#ppt_x"/>
                                          </p:val>
                                        </p:tav>
                                      </p:tavLst>
                                    </p:anim>
                                    <p:anim calcmode="lin" valueType="num">
                                      <p:cBhvr additive="base">
                                        <p:cTn id="30" dur="25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50" fill="hold"/>
                                        <p:tgtEl>
                                          <p:spTgt spid="16"/>
                                        </p:tgtEl>
                                        <p:attrNameLst>
                                          <p:attrName>ppt_w</p:attrName>
                                        </p:attrNameLst>
                                      </p:cBhvr>
                                      <p:tavLst>
                                        <p:tav tm="0">
                                          <p:val>
                                            <p:fltVal val="0"/>
                                          </p:val>
                                        </p:tav>
                                        <p:tav tm="100000">
                                          <p:val>
                                            <p:strVal val="#ppt_w"/>
                                          </p:val>
                                        </p:tav>
                                      </p:tavLst>
                                    </p:anim>
                                    <p:anim calcmode="lin" valueType="num">
                                      <p:cBhvr>
                                        <p:cTn id="42" dur="150" fill="hold"/>
                                        <p:tgtEl>
                                          <p:spTgt spid="16"/>
                                        </p:tgtEl>
                                        <p:attrNameLst>
                                          <p:attrName>ppt_h</p:attrName>
                                        </p:attrNameLst>
                                      </p:cBhvr>
                                      <p:tavLst>
                                        <p:tav tm="0">
                                          <p:val>
                                            <p:fltVal val="0"/>
                                          </p:val>
                                        </p:tav>
                                        <p:tav tm="100000">
                                          <p:val>
                                            <p:strVal val="#ppt_h"/>
                                          </p:val>
                                        </p:tav>
                                      </p:tavLst>
                                    </p:anim>
                                    <p:animEffect transition="in" filter="fade">
                                      <p:cBhvr>
                                        <p:cTn id="43" dur="150"/>
                                        <p:tgtEl>
                                          <p:spTgt spid="16"/>
                                        </p:tgtEl>
                                      </p:cBhvr>
                                    </p:animEffect>
                                  </p:childTnLst>
                                </p:cTn>
                              </p:par>
                            </p:childTnLst>
                          </p:cTn>
                        </p:par>
                        <p:par>
                          <p:cTn id="44" fill="hold">
                            <p:stCondLst>
                              <p:cond delay="1400"/>
                            </p:stCondLst>
                            <p:childTnLst>
                              <p:par>
                                <p:cTn id="45" presetID="53" presetClass="entr" presetSubtype="16"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50" fill="hold"/>
                                        <p:tgtEl>
                                          <p:spTgt spid="37"/>
                                        </p:tgtEl>
                                        <p:attrNameLst>
                                          <p:attrName>ppt_w</p:attrName>
                                        </p:attrNameLst>
                                      </p:cBhvr>
                                      <p:tavLst>
                                        <p:tav tm="0">
                                          <p:val>
                                            <p:fltVal val="0"/>
                                          </p:val>
                                        </p:tav>
                                        <p:tav tm="100000">
                                          <p:val>
                                            <p:strVal val="#ppt_w"/>
                                          </p:val>
                                        </p:tav>
                                      </p:tavLst>
                                    </p:anim>
                                    <p:anim calcmode="lin" valueType="num">
                                      <p:cBhvr>
                                        <p:cTn id="48" dur="150" fill="hold"/>
                                        <p:tgtEl>
                                          <p:spTgt spid="37"/>
                                        </p:tgtEl>
                                        <p:attrNameLst>
                                          <p:attrName>ppt_h</p:attrName>
                                        </p:attrNameLst>
                                      </p:cBhvr>
                                      <p:tavLst>
                                        <p:tav tm="0">
                                          <p:val>
                                            <p:fltVal val="0"/>
                                          </p:val>
                                        </p:tav>
                                        <p:tav tm="100000">
                                          <p:val>
                                            <p:strVal val="#ppt_h"/>
                                          </p:val>
                                        </p:tav>
                                      </p:tavLst>
                                    </p:anim>
                                    <p:animEffect transition="in" filter="fade">
                                      <p:cBhvr>
                                        <p:cTn id="49" dur="150"/>
                                        <p:tgtEl>
                                          <p:spTgt spid="37"/>
                                        </p:tgtEl>
                                      </p:cBhvr>
                                    </p:animEffect>
                                  </p:childTnLst>
                                </p:cTn>
                              </p:par>
                            </p:childTnLst>
                          </p:cTn>
                        </p:par>
                        <p:par>
                          <p:cTn id="50" fill="hold">
                            <p:stCondLst>
                              <p:cond delay="155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50" fill="hold"/>
                                        <p:tgtEl>
                                          <p:spTgt spid="32"/>
                                        </p:tgtEl>
                                        <p:attrNameLst>
                                          <p:attrName>ppt_w</p:attrName>
                                        </p:attrNameLst>
                                      </p:cBhvr>
                                      <p:tavLst>
                                        <p:tav tm="0">
                                          <p:val>
                                            <p:fltVal val="0"/>
                                          </p:val>
                                        </p:tav>
                                        <p:tav tm="100000">
                                          <p:val>
                                            <p:strVal val="#ppt_w"/>
                                          </p:val>
                                        </p:tav>
                                      </p:tavLst>
                                    </p:anim>
                                    <p:anim calcmode="lin" valueType="num">
                                      <p:cBhvr>
                                        <p:cTn id="54" dur="150" fill="hold"/>
                                        <p:tgtEl>
                                          <p:spTgt spid="32"/>
                                        </p:tgtEl>
                                        <p:attrNameLst>
                                          <p:attrName>ppt_h</p:attrName>
                                        </p:attrNameLst>
                                      </p:cBhvr>
                                      <p:tavLst>
                                        <p:tav tm="0">
                                          <p:val>
                                            <p:fltVal val="0"/>
                                          </p:val>
                                        </p:tav>
                                        <p:tav tm="100000">
                                          <p:val>
                                            <p:strVal val="#ppt_h"/>
                                          </p:val>
                                        </p:tav>
                                      </p:tavLst>
                                    </p:anim>
                                    <p:animEffect transition="in" filter="fade">
                                      <p:cBhvr>
                                        <p:cTn id="55" dur="150"/>
                                        <p:tgtEl>
                                          <p:spTgt spid="32"/>
                                        </p:tgtEl>
                                      </p:cBhvr>
                                    </p:animEffect>
                                  </p:childTnLst>
                                </p:cTn>
                              </p:par>
                            </p:childTnLst>
                          </p:cTn>
                        </p:par>
                        <p:par>
                          <p:cTn id="56" fill="hold">
                            <p:stCondLst>
                              <p:cond delay="1700"/>
                            </p:stCondLst>
                            <p:childTnLst>
                              <p:par>
                                <p:cTn id="57" presetID="53" presetClass="entr" presetSubtype="16"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150" fill="hold"/>
                                        <p:tgtEl>
                                          <p:spTgt spid="41"/>
                                        </p:tgtEl>
                                        <p:attrNameLst>
                                          <p:attrName>ppt_w</p:attrName>
                                        </p:attrNameLst>
                                      </p:cBhvr>
                                      <p:tavLst>
                                        <p:tav tm="0">
                                          <p:val>
                                            <p:fltVal val="0"/>
                                          </p:val>
                                        </p:tav>
                                        <p:tav tm="100000">
                                          <p:val>
                                            <p:strVal val="#ppt_w"/>
                                          </p:val>
                                        </p:tav>
                                      </p:tavLst>
                                    </p:anim>
                                    <p:anim calcmode="lin" valueType="num">
                                      <p:cBhvr>
                                        <p:cTn id="60" dur="150" fill="hold"/>
                                        <p:tgtEl>
                                          <p:spTgt spid="41"/>
                                        </p:tgtEl>
                                        <p:attrNameLst>
                                          <p:attrName>ppt_h</p:attrName>
                                        </p:attrNameLst>
                                      </p:cBhvr>
                                      <p:tavLst>
                                        <p:tav tm="0">
                                          <p:val>
                                            <p:fltVal val="0"/>
                                          </p:val>
                                        </p:tav>
                                        <p:tav tm="100000">
                                          <p:val>
                                            <p:strVal val="#ppt_h"/>
                                          </p:val>
                                        </p:tav>
                                      </p:tavLst>
                                    </p:anim>
                                    <p:animEffect transition="in" filter="fade">
                                      <p:cBhvr>
                                        <p:cTn id="61" dur="1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80000"/>
            </a:blip>
            <a:srcRect/>
            <a:stretch>
              <a:fillRect l="12000" r="-4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7" name="Metin kutusu 16"/>
          <p:cNvSpPr txBox="1"/>
          <p:nvPr/>
        </p:nvSpPr>
        <p:spPr>
          <a:xfrm>
            <a:off x="356650" y="388099"/>
            <a:ext cx="6531788" cy="1938992"/>
          </a:xfrm>
          <a:prstGeom prst="rect">
            <a:avLst/>
          </a:prstGeom>
          <a:noFill/>
        </p:spPr>
        <p:txBody>
          <a:bodyPr wrap="none" rtlCol="0">
            <a:spAutoFit/>
          </a:bodyPr>
          <a:lstStyle/>
          <a:p>
            <a:r>
              <a:rPr lang="tr-TR" sz="6000" b="1" dirty="0">
                <a:solidFill>
                  <a:prstClr val="black"/>
                </a:solidFill>
              </a:rPr>
              <a:t>Teknoloji bağımlılığı</a:t>
            </a:r>
          </a:p>
          <a:p>
            <a:r>
              <a:rPr lang="tr-TR" sz="6000" b="1" dirty="0">
                <a:solidFill>
                  <a:prstClr val="black"/>
                </a:solidFill>
              </a:rPr>
              <a:t>nedir?</a:t>
            </a:r>
          </a:p>
        </p:txBody>
      </p:sp>
      <p:sp>
        <p:nvSpPr>
          <p:cNvPr id="18" name="Metin kutusu 17"/>
          <p:cNvSpPr txBox="1"/>
          <p:nvPr/>
        </p:nvSpPr>
        <p:spPr>
          <a:xfrm>
            <a:off x="356650" y="2462041"/>
            <a:ext cx="4769319" cy="1631216"/>
          </a:xfrm>
          <a:prstGeom prst="rect">
            <a:avLst/>
          </a:prstGeom>
          <a:noFill/>
        </p:spPr>
        <p:txBody>
          <a:bodyPr wrap="none" rtlCol="0">
            <a:spAutoFit/>
          </a:bodyPr>
          <a:lstStyle/>
          <a:p>
            <a:r>
              <a:rPr lang="tr-TR" sz="2000" dirty="0">
                <a:solidFill>
                  <a:srgbClr val="575757"/>
                </a:solidFill>
              </a:rPr>
              <a:t>Teknoloji bağımlılığı, teknolojiyi kullanmada </a:t>
            </a:r>
          </a:p>
          <a:p>
            <a:r>
              <a:rPr lang="tr-TR" sz="2000" dirty="0">
                <a:solidFill>
                  <a:srgbClr val="575757"/>
                </a:solidFill>
              </a:rPr>
              <a:t>ve onunla ilişkide kişinin iradesini </a:t>
            </a:r>
          </a:p>
          <a:p>
            <a:r>
              <a:rPr lang="tr-TR" sz="2000" dirty="0">
                <a:solidFill>
                  <a:srgbClr val="575757"/>
                </a:solidFill>
              </a:rPr>
              <a:t>kaybetmesi, kendini denetleyememesi </a:t>
            </a:r>
          </a:p>
          <a:p>
            <a:r>
              <a:rPr lang="tr-TR" sz="2000" dirty="0">
                <a:solidFill>
                  <a:srgbClr val="575757"/>
                </a:solidFill>
              </a:rPr>
              <a:t>ve onsuz bir yaşam sürememeye </a:t>
            </a:r>
          </a:p>
          <a:p>
            <a:r>
              <a:rPr lang="tr-TR" sz="2000" dirty="0">
                <a:solidFill>
                  <a:srgbClr val="575757"/>
                </a:solidFill>
              </a:rPr>
              <a:t>başlaması hâlidir.</a:t>
            </a:r>
          </a:p>
        </p:txBody>
      </p:sp>
    </p:spTree>
    <p:extLst>
      <p:ext uri="{BB962C8B-B14F-4D97-AF65-F5344CB8AC3E}">
        <p14:creationId xmlns:p14="http://schemas.microsoft.com/office/powerpoint/2010/main" val="242781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25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250" fill="hold"/>
                                        <p:tgtEl>
                                          <p:spTgt spid="28"/>
                                        </p:tgtEl>
                                        <p:attrNameLst>
                                          <p:attrName>ppt_x</p:attrName>
                                        </p:attrNameLst>
                                      </p:cBhvr>
                                      <p:tavLst>
                                        <p:tav tm="0">
                                          <p:val>
                                            <p:strVal val="1+#ppt_w/2"/>
                                          </p:val>
                                        </p:tav>
                                        <p:tav tm="100000">
                                          <p:val>
                                            <p:strVal val="#ppt_x"/>
                                          </p:val>
                                        </p:tav>
                                      </p:tavLst>
                                    </p:anim>
                                    <p:anim calcmode="lin" valueType="num">
                                      <p:cBhvr additive="base">
                                        <p:cTn id="23" dur="25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1500"/>
                            </p:stCondLst>
                            <p:childTnLst>
                              <p:par>
                                <p:cTn id="33" presetID="2" presetClass="entr" presetSubtype="2"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250" fill="hold"/>
                                        <p:tgtEl>
                                          <p:spTgt spid="14"/>
                                        </p:tgtEl>
                                        <p:attrNameLst>
                                          <p:attrName>ppt_x</p:attrName>
                                        </p:attrNameLst>
                                      </p:cBhvr>
                                      <p:tavLst>
                                        <p:tav tm="0">
                                          <p:val>
                                            <p:strVal val="1+#ppt_w/2"/>
                                          </p:val>
                                        </p:tav>
                                        <p:tav tm="100000">
                                          <p:val>
                                            <p:strVal val="#ppt_x"/>
                                          </p:val>
                                        </p:tav>
                                      </p:tavLst>
                                    </p:anim>
                                    <p:anim calcmode="lin" valueType="num">
                                      <p:cBhvr additive="base">
                                        <p:cTn id="36"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3" grpId="0" animBg="1"/>
      <p:bldP spid="15" grpId="0" animBg="1"/>
      <p:bldP spid="28"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7747634" cy="1015663"/>
          </a:xfrm>
          <a:prstGeom prst="rect">
            <a:avLst/>
          </a:prstGeom>
          <a:noFill/>
        </p:spPr>
        <p:txBody>
          <a:bodyPr wrap="none" rtlCol="0">
            <a:spAutoFit/>
          </a:bodyPr>
          <a:lstStyle/>
          <a:p>
            <a:r>
              <a:rPr lang="tr-TR" sz="6000" b="1" dirty="0">
                <a:solidFill>
                  <a:prstClr val="black"/>
                </a:solidFill>
              </a:rPr>
              <a:t>Belirtileri neler olabilir?</a:t>
            </a:r>
          </a:p>
        </p:txBody>
      </p:sp>
      <p:grpSp>
        <p:nvGrpSpPr>
          <p:cNvPr id="12" name="Grup 11"/>
          <p:cNvGrpSpPr/>
          <p:nvPr/>
        </p:nvGrpSpPr>
        <p:grpSpPr>
          <a:xfrm>
            <a:off x="517810" y="1689565"/>
            <a:ext cx="1826429" cy="1721066"/>
            <a:chOff x="1339148" y="2081264"/>
            <a:chExt cx="2482859" cy="1932626"/>
          </a:xfrm>
        </p:grpSpPr>
        <p:sp>
          <p:nvSpPr>
            <p:cNvPr id="25" name="Line 64"/>
            <p:cNvSpPr>
              <a:spLocks noChangeShapeType="1"/>
            </p:cNvSpPr>
            <p:nvPr/>
          </p:nvSpPr>
          <p:spPr bwMode="auto">
            <a:xfrm>
              <a:off x="1339478" y="3336476"/>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1" name="Dikdörtgen 30"/>
            <p:cNvSpPr/>
            <p:nvPr/>
          </p:nvSpPr>
          <p:spPr>
            <a:xfrm>
              <a:off x="1339148" y="3429115"/>
              <a:ext cx="2482859" cy="584775"/>
            </a:xfrm>
            <a:prstGeom prst="rect">
              <a:avLst/>
            </a:prstGeom>
          </p:spPr>
          <p:txBody>
            <a:bodyPr wrap="none">
              <a:spAutoFit/>
            </a:bodyPr>
            <a:lstStyle/>
            <a:p>
              <a:pPr algn="ctr"/>
              <a:r>
                <a:rPr lang="tr-TR" sz="1600" dirty="0">
                  <a:solidFill>
                    <a:prstClr val="black">
                      <a:lumMod val="65000"/>
                      <a:lumOff val="35000"/>
                    </a:prstClr>
                  </a:solidFill>
                </a:rPr>
                <a:t>Teknoloji başında harcanan </a:t>
              </a:r>
            </a:p>
            <a:p>
              <a:pPr algn="ctr"/>
              <a:r>
                <a:rPr lang="tr-TR" sz="1600" dirty="0">
                  <a:solidFill>
                    <a:prstClr val="black">
                      <a:lumMod val="65000"/>
                      <a:lumOff val="35000"/>
                    </a:prstClr>
                  </a:solidFill>
                </a:rPr>
                <a:t>vaktin giderek artması </a:t>
              </a:r>
            </a:p>
          </p:txBody>
        </p:sp>
        <p:pic>
          <p:nvPicPr>
            <p:cNvPr id="8" name="Resim 7"/>
            <p:cNvPicPr>
              <a:picLocks noChangeAspect="1"/>
            </p:cNvPicPr>
            <p:nvPr/>
          </p:nvPicPr>
          <p:blipFill>
            <a:blip r:embed="rId3"/>
            <a:stretch>
              <a:fillRect/>
            </a:stretch>
          </p:blipFill>
          <p:spPr>
            <a:xfrm>
              <a:off x="1995577" y="2081264"/>
              <a:ext cx="1170000" cy="1057500"/>
            </a:xfrm>
            <a:prstGeom prst="rect">
              <a:avLst/>
            </a:prstGeom>
          </p:spPr>
        </p:pic>
      </p:grpSp>
      <p:grpSp>
        <p:nvGrpSpPr>
          <p:cNvPr id="16" name="Grup 15"/>
          <p:cNvGrpSpPr/>
          <p:nvPr/>
        </p:nvGrpSpPr>
        <p:grpSpPr>
          <a:xfrm>
            <a:off x="3508106" y="1689565"/>
            <a:ext cx="3186920" cy="1402229"/>
            <a:chOff x="7604068" y="2081264"/>
            <a:chExt cx="3891643" cy="2128337"/>
          </a:xfrm>
        </p:grpSpPr>
        <p:sp>
          <p:nvSpPr>
            <p:cNvPr id="42" name="Line 64"/>
            <p:cNvSpPr>
              <a:spLocks noChangeShapeType="1"/>
            </p:cNvSpPr>
            <p:nvPr/>
          </p:nvSpPr>
          <p:spPr bwMode="auto">
            <a:xfrm>
              <a:off x="8308790" y="3285965"/>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3" name="Dikdörtgen 42"/>
            <p:cNvSpPr/>
            <p:nvPr/>
          </p:nvSpPr>
          <p:spPr>
            <a:xfrm>
              <a:off x="7604068" y="3378604"/>
              <a:ext cx="3891643" cy="830997"/>
            </a:xfrm>
            <a:prstGeom prst="rect">
              <a:avLst/>
            </a:prstGeom>
          </p:spPr>
          <p:txBody>
            <a:bodyPr wrap="none">
              <a:spAutoFit/>
            </a:bodyPr>
            <a:lstStyle/>
            <a:p>
              <a:pPr algn="ctr"/>
              <a:r>
                <a:rPr lang="tr-TR" sz="1600" dirty="0">
                  <a:solidFill>
                    <a:prstClr val="black">
                      <a:lumMod val="65000"/>
                      <a:lumOff val="35000"/>
                    </a:prstClr>
                  </a:solidFill>
                </a:rPr>
                <a:t>Teknolojiden uzak kalınca huzursuzluk, </a:t>
              </a:r>
            </a:p>
            <a:p>
              <a:pPr algn="ctr"/>
              <a:r>
                <a:rPr lang="tr-TR" sz="1600" dirty="0">
                  <a:solidFill>
                    <a:prstClr val="black">
                      <a:lumMod val="65000"/>
                      <a:lumOff val="35000"/>
                    </a:prstClr>
                  </a:solidFill>
                </a:rPr>
                <a:t>uykusuzluk, öfke gibi yoksunluk belirtilerinin </a:t>
              </a:r>
            </a:p>
            <a:p>
              <a:pPr algn="ctr"/>
              <a:r>
                <a:rPr lang="tr-TR" sz="1600" dirty="0">
                  <a:solidFill>
                    <a:prstClr val="black">
                      <a:lumMod val="65000"/>
                      <a:lumOff val="35000"/>
                    </a:prstClr>
                  </a:solidFill>
                </a:rPr>
                <a:t>ortaya çıkması </a:t>
              </a:r>
            </a:p>
          </p:txBody>
        </p:sp>
        <p:pic>
          <p:nvPicPr>
            <p:cNvPr id="9" name="Resim 8"/>
            <p:cNvPicPr>
              <a:picLocks noChangeAspect="1"/>
            </p:cNvPicPr>
            <p:nvPr/>
          </p:nvPicPr>
          <p:blipFill>
            <a:blip r:embed="rId4"/>
            <a:stretch>
              <a:fillRect/>
            </a:stretch>
          </p:blipFill>
          <p:spPr>
            <a:xfrm>
              <a:off x="9038014" y="2081264"/>
              <a:ext cx="1023750" cy="1035000"/>
            </a:xfrm>
            <a:prstGeom prst="rect">
              <a:avLst/>
            </a:prstGeom>
          </p:spPr>
        </p:pic>
      </p:grpSp>
      <p:grpSp>
        <p:nvGrpSpPr>
          <p:cNvPr id="14" name="Grup 13"/>
          <p:cNvGrpSpPr/>
          <p:nvPr/>
        </p:nvGrpSpPr>
        <p:grpSpPr>
          <a:xfrm>
            <a:off x="812398" y="3861531"/>
            <a:ext cx="2489853" cy="1778258"/>
            <a:chOff x="4293103" y="3339335"/>
            <a:chExt cx="3605795" cy="2093628"/>
          </a:xfrm>
        </p:grpSpPr>
        <p:sp>
          <p:nvSpPr>
            <p:cNvPr id="39" name="Line 64"/>
            <p:cNvSpPr>
              <a:spLocks noChangeShapeType="1"/>
            </p:cNvSpPr>
            <p:nvPr/>
          </p:nvSpPr>
          <p:spPr bwMode="auto">
            <a:xfrm>
              <a:off x="4854901" y="4509327"/>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0" name="Dikdörtgen 39"/>
            <p:cNvSpPr/>
            <p:nvPr/>
          </p:nvSpPr>
          <p:spPr>
            <a:xfrm>
              <a:off x="4293103" y="4601966"/>
              <a:ext cx="3605795" cy="830997"/>
            </a:xfrm>
            <a:prstGeom prst="rect">
              <a:avLst/>
            </a:prstGeom>
          </p:spPr>
          <p:txBody>
            <a:bodyPr wrap="none">
              <a:spAutoFit/>
            </a:bodyPr>
            <a:lstStyle/>
            <a:p>
              <a:pPr algn="ctr"/>
              <a:r>
                <a:rPr lang="tr-TR" sz="1600" dirty="0">
                  <a:solidFill>
                    <a:prstClr val="black">
                      <a:lumMod val="65000"/>
                      <a:lumOff val="35000"/>
                    </a:prstClr>
                  </a:solidFill>
                </a:rPr>
                <a:t>Ruhsal, sosyal, adli ya da bedensel </a:t>
              </a:r>
            </a:p>
            <a:p>
              <a:pPr algn="ctr"/>
              <a:r>
                <a:rPr lang="tr-TR" sz="1600" dirty="0">
                  <a:solidFill>
                    <a:prstClr val="black">
                      <a:lumMod val="65000"/>
                      <a:lumOff val="35000"/>
                    </a:prstClr>
                  </a:solidFill>
                </a:rPr>
                <a:t>bir sorun oluşturmasına rağmen </a:t>
              </a:r>
            </a:p>
            <a:p>
              <a:pPr algn="ctr"/>
              <a:r>
                <a:rPr lang="tr-TR" sz="1600" dirty="0">
                  <a:solidFill>
                    <a:prstClr val="black">
                      <a:lumMod val="65000"/>
                      <a:lumOff val="35000"/>
                    </a:prstClr>
                  </a:solidFill>
                </a:rPr>
                <a:t>teknolojinin kullanılmaya devam edilmesi</a:t>
              </a:r>
            </a:p>
          </p:txBody>
        </p:sp>
        <p:pic>
          <p:nvPicPr>
            <p:cNvPr id="11" name="Resim 10"/>
            <p:cNvPicPr>
              <a:picLocks noChangeAspect="1"/>
            </p:cNvPicPr>
            <p:nvPr/>
          </p:nvPicPr>
          <p:blipFill>
            <a:blip r:embed="rId5"/>
            <a:stretch>
              <a:fillRect/>
            </a:stretch>
          </p:blipFill>
          <p:spPr>
            <a:xfrm>
              <a:off x="5724819" y="3339335"/>
              <a:ext cx="731250" cy="1023750"/>
            </a:xfrm>
            <a:prstGeom prst="rect">
              <a:avLst/>
            </a:prstGeom>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4284" y="1504477"/>
            <a:ext cx="2240719" cy="173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5213" y="3985146"/>
            <a:ext cx="3020750" cy="182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4928" y="3977317"/>
            <a:ext cx="314007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EE7430"/>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7773282" cy="1015663"/>
          </a:xfrm>
          <a:prstGeom prst="rect">
            <a:avLst/>
          </a:prstGeom>
          <a:noFill/>
        </p:spPr>
        <p:txBody>
          <a:bodyPr wrap="none" rtlCol="0">
            <a:spAutoFit/>
          </a:bodyPr>
          <a:lstStyle/>
          <a:p>
            <a:r>
              <a:rPr lang="tr-TR" sz="6000" b="1" dirty="0">
                <a:solidFill>
                  <a:prstClr val="black"/>
                </a:solidFill>
              </a:rPr>
              <a:t>Sebepler neler olabilir?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EE7430"/>
              </a:solidFill>
            </a:endParaRPr>
          </a:p>
        </p:txBody>
      </p:sp>
      <p:grpSp>
        <p:nvGrpSpPr>
          <p:cNvPr id="10" name="Grup 9"/>
          <p:cNvGrpSpPr/>
          <p:nvPr/>
        </p:nvGrpSpPr>
        <p:grpSpPr>
          <a:xfrm>
            <a:off x="356650" y="1666462"/>
            <a:ext cx="6932198" cy="400110"/>
            <a:chOff x="554927" y="1881525"/>
            <a:chExt cx="6932198" cy="400110"/>
          </a:xfrm>
        </p:grpSpPr>
        <p:sp>
          <p:nvSpPr>
            <p:cNvPr id="16" name="Metin kutusu 15"/>
            <p:cNvSpPr txBox="1"/>
            <p:nvPr/>
          </p:nvSpPr>
          <p:spPr>
            <a:xfrm>
              <a:off x="746177" y="1881525"/>
              <a:ext cx="6740948" cy="400110"/>
            </a:xfrm>
            <a:prstGeom prst="rect">
              <a:avLst/>
            </a:prstGeom>
            <a:noFill/>
          </p:spPr>
          <p:txBody>
            <a:bodyPr wrap="none" rtlCol="0">
              <a:spAutoFit/>
            </a:bodyPr>
            <a:lstStyle/>
            <a:p>
              <a:r>
                <a:rPr lang="tr-TR" sz="2000" dirty="0">
                  <a:solidFill>
                    <a:srgbClr val="575757"/>
                  </a:solidFill>
                </a:rPr>
                <a:t>Kontrolsüz ve ölçüsüz kullanımın ne olduğuna dair bilgi eksikliği</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452275" y="2163356"/>
            <a:ext cx="6130696" cy="400110"/>
            <a:chOff x="554927" y="1881525"/>
            <a:chExt cx="6130696" cy="400110"/>
          </a:xfrm>
        </p:grpSpPr>
        <p:sp>
          <p:nvSpPr>
            <p:cNvPr id="26" name="Metin kutusu 25"/>
            <p:cNvSpPr txBox="1"/>
            <p:nvPr/>
          </p:nvSpPr>
          <p:spPr>
            <a:xfrm>
              <a:off x="746177" y="1881525"/>
              <a:ext cx="5939446" cy="400110"/>
            </a:xfrm>
            <a:prstGeom prst="rect">
              <a:avLst/>
            </a:prstGeom>
            <a:noFill/>
          </p:spPr>
          <p:txBody>
            <a:bodyPr wrap="none" rtlCol="0">
              <a:spAutoFit/>
            </a:bodyPr>
            <a:lstStyle/>
            <a:p>
              <a:r>
                <a:rPr lang="tr-TR" sz="2000" dirty="0">
                  <a:solidFill>
                    <a:srgbClr val="575757"/>
                  </a:solidFill>
                </a:rPr>
                <a:t>Bağımlılığın sonuçlarını bilmemek veya önemsememek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452275" y="2758019"/>
            <a:ext cx="4279613" cy="400110"/>
            <a:chOff x="554927" y="1881525"/>
            <a:chExt cx="4279613" cy="400110"/>
          </a:xfrm>
        </p:grpSpPr>
        <p:sp>
          <p:nvSpPr>
            <p:cNvPr id="31" name="Metin kutusu 30"/>
            <p:cNvSpPr txBox="1"/>
            <p:nvPr/>
          </p:nvSpPr>
          <p:spPr>
            <a:xfrm>
              <a:off x="746177" y="1881525"/>
              <a:ext cx="4088363" cy="400110"/>
            </a:xfrm>
            <a:prstGeom prst="rect">
              <a:avLst/>
            </a:prstGeom>
            <a:noFill/>
          </p:spPr>
          <p:txBody>
            <a:bodyPr wrap="none" rtlCol="0">
              <a:spAutoFit/>
            </a:bodyPr>
            <a:lstStyle/>
            <a:p>
              <a:r>
                <a:rPr lang="tr-TR" sz="2000" dirty="0">
                  <a:solidFill>
                    <a:srgbClr val="575757"/>
                  </a:solidFill>
                </a:rPr>
                <a:t>Merak duygusunu kontrol edememek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47900" y="3229098"/>
            <a:ext cx="5340993" cy="400110"/>
            <a:chOff x="554927" y="1881525"/>
            <a:chExt cx="5340993" cy="400110"/>
          </a:xfrm>
        </p:grpSpPr>
        <p:sp>
          <p:nvSpPr>
            <p:cNvPr id="34" name="Metin kutusu 33"/>
            <p:cNvSpPr txBox="1"/>
            <p:nvPr/>
          </p:nvSpPr>
          <p:spPr>
            <a:xfrm>
              <a:off x="746177" y="1881525"/>
              <a:ext cx="5149743" cy="400110"/>
            </a:xfrm>
            <a:prstGeom prst="rect">
              <a:avLst/>
            </a:prstGeom>
            <a:noFill/>
          </p:spPr>
          <p:txBody>
            <a:bodyPr wrap="none" rtlCol="0">
              <a:spAutoFit/>
            </a:bodyPr>
            <a:lstStyle/>
            <a:p>
              <a:r>
                <a:rPr lang="tr-TR" sz="2000" dirty="0">
                  <a:solidFill>
                    <a:srgbClr val="575757"/>
                  </a:solidFill>
                </a:rPr>
                <a:t>Bağımlı arkadaş çevresinin içerisinde bulunmak</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50" y="3700463"/>
            <a:ext cx="57118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453" y="4207350"/>
            <a:ext cx="67976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126" y="4752151"/>
            <a:ext cx="60166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946" y="5238758"/>
            <a:ext cx="59753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par>
                                <p:cTn id="21" presetID="2" presetClass="entr" presetSubtype="2" fill="hold" grpId="0" nodeType="withEffect">
                                  <p:stCondLst>
                                    <p:cond delay="25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250" fill="hold"/>
                                        <p:tgtEl>
                                          <p:spTgt spid="28"/>
                                        </p:tgtEl>
                                        <p:attrNameLst>
                                          <p:attrName>ppt_x</p:attrName>
                                        </p:attrNameLst>
                                      </p:cBhvr>
                                      <p:tavLst>
                                        <p:tav tm="0">
                                          <p:val>
                                            <p:strVal val="1+#ppt_w/2"/>
                                          </p:val>
                                        </p:tav>
                                        <p:tav tm="100000">
                                          <p:val>
                                            <p:strVal val="#ppt_x"/>
                                          </p:val>
                                        </p:tav>
                                      </p:tavLst>
                                    </p:anim>
                                    <p:anim calcmode="lin" valueType="num">
                                      <p:cBhvr additive="base">
                                        <p:cTn id="24" dur="250" fill="hold"/>
                                        <p:tgtEl>
                                          <p:spTgt spid="28"/>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50"/>
                                        <p:tgtEl>
                                          <p:spTgt spid="25"/>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50"/>
                                        <p:tgtEl>
                                          <p:spTgt spid="33"/>
                                        </p:tgtEl>
                                      </p:cBhvr>
                                    </p:animEffect>
                                  </p:childTnLst>
                                </p:cTn>
                              </p:par>
                            </p:childTnLst>
                          </p:cTn>
                        </p:par>
                        <p:par>
                          <p:cTn id="41" fill="hold">
                            <p:stCondLst>
                              <p:cond delay="2250"/>
                            </p:stCondLst>
                            <p:childTnLst>
                              <p:par>
                                <p:cTn id="42" presetID="2" presetClass="entr" presetSubtype="2"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250" fill="hold"/>
                                        <p:tgtEl>
                                          <p:spTgt spid="36"/>
                                        </p:tgtEl>
                                        <p:attrNameLst>
                                          <p:attrName>ppt_x</p:attrName>
                                        </p:attrNameLst>
                                      </p:cBhvr>
                                      <p:tavLst>
                                        <p:tav tm="0">
                                          <p:val>
                                            <p:strVal val="1+#ppt_w/2"/>
                                          </p:val>
                                        </p:tav>
                                        <p:tav tm="100000">
                                          <p:val>
                                            <p:strVal val="#ppt_x"/>
                                          </p:val>
                                        </p:tav>
                                      </p:tavLst>
                                    </p:anim>
                                    <p:anim calcmode="lin" valueType="num">
                                      <p:cBhvr additive="base">
                                        <p:cTn id="45" dur="2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6346609" cy="1015663"/>
          </a:xfrm>
          <a:prstGeom prst="rect">
            <a:avLst/>
          </a:prstGeom>
          <a:noFill/>
        </p:spPr>
        <p:txBody>
          <a:bodyPr wrap="none" rtlCol="0">
            <a:spAutoFit/>
          </a:bodyPr>
          <a:lstStyle/>
          <a:p>
            <a:r>
              <a:rPr lang="tr-TR" sz="6000" b="1" dirty="0">
                <a:solidFill>
                  <a:prstClr val="black"/>
                </a:solidFill>
              </a:rPr>
              <a:t>Kimler risk altında?</a:t>
            </a:r>
          </a:p>
        </p:txBody>
      </p:sp>
      <p:grpSp>
        <p:nvGrpSpPr>
          <p:cNvPr id="29" name="Grup 28"/>
          <p:cNvGrpSpPr/>
          <p:nvPr/>
        </p:nvGrpSpPr>
        <p:grpSpPr>
          <a:xfrm>
            <a:off x="554927" y="1827439"/>
            <a:ext cx="6155832" cy="400110"/>
            <a:chOff x="554927" y="1881525"/>
            <a:chExt cx="6155832" cy="400110"/>
          </a:xfrm>
        </p:grpSpPr>
        <p:sp>
          <p:nvSpPr>
            <p:cNvPr id="30" name="Metin kutusu 29"/>
            <p:cNvSpPr txBox="1"/>
            <p:nvPr/>
          </p:nvSpPr>
          <p:spPr>
            <a:xfrm>
              <a:off x="746177" y="1881525"/>
              <a:ext cx="5964582" cy="400110"/>
            </a:xfrm>
            <a:prstGeom prst="rect">
              <a:avLst/>
            </a:prstGeom>
            <a:noFill/>
          </p:spPr>
          <p:txBody>
            <a:bodyPr wrap="none" rtlCol="0">
              <a:spAutoFit/>
            </a:bodyPr>
            <a:lstStyle/>
            <a:p>
              <a:r>
                <a:rPr lang="tr-TR" sz="2000" dirty="0">
                  <a:solidFill>
                    <a:srgbClr val="575757"/>
                  </a:solidFill>
                </a:rPr>
                <a:t>Spordan uzak duran ve hareketsiz yaşamı  tercih edenler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496993"/>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Olumsuz ve bağımlı arkadaş çevresi bulunanlar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Ders başarısı sürekli düşük olan ya da  okul dışı faaliyetlere karşı isteksiz olanlar</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3867887"/>
            <a:ext cx="6287250" cy="646331"/>
            <a:chOff x="554927" y="2970954"/>
            <a:chExt cx="6287250" cy="646331"/>
          </a:xfrm>
        </p:grpSpPr>
        <p:sp>
          <p:nvSpPr>
            <p:cNvPr id="39" name="Dikdörtgen 38"/>
            <p:cNvSpPr/>
            <p:nvPr/>
          </p:nvSpPr>
          <p:spPr>
            <a:xfrm>
              <a:off x="746177" y="2970954"/>
              <a:ext cx="6096000" cy="646331"/>
            </a:xfrm>
            <a:prstGeom prst="rect">
              <a:avLst/>
            </a:prstGeom>
          </p:spPr>
          <p:txBody>
            <a:bodyPr>
              <a:spAutoFit/>
            </a:bodyPr>
            <a:lstStyle/>
            <a:p>
              <a:r>
                <a:rPr lang="tr-TR" dirty="0">
                  <a:solidFill>
                    <a:srgbClr val="575757"/>
                  </a:solidFill>
                </a:rPr>
                <a:t>Arkadaş edinme, iletişim kurma ve iletişimi  devam ettirme becerileri az olanlar</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25"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2000" t="-1000" r="-10000" b="-8000"/>
            </a:stretch>
          </a:blip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012" y="4644836"/>
            <a:ext cx="628491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012" y="5368166"/>
            <a:ext cx="628491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012" y="5891058"/>
            <a:ext cx="69738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7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50" fill="hold"/>
                                        <p:tgtEl>
                                          <p:spTgt spid="27"/>
                                        </p:tgtEl>
                                        <p:attrNameLst>
                                          <p:attrName>ppt_x</p:attrName>
                                        </p:attrNameLst>
                                      </p:cBhvr>
                                      <p:tavLst>
                                        <p:tav tm="0">
                                          <p:val>
                                            <p:strVal val="1+#ppt_w/2"/>
                                          </p:val>
                                        </p:tav>
                                        <p:tav tm="100000">
                                          <p:val>
                                            <p:strVal val="#ppt_x"/>
                                          </p:val>
                                        </p:tav>
                                      </p:tavLst>
                                    </p:anim>
                                    <p:anim calcmode="lin" valueType="num">
                                      <p:cBhvr additive="base">
                                        <p:cTn id="16" dur="25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250" fill="hold"/>
                                        <p:tgtEl>
                                          <p:spTgt spid="26"/>
                                        </p:tgtEl>
                                        <p:attrNameLst>
                                          <p:attrName>ppt_x</p:attrName>
                                        </p:attrNameLst>
                                      </p:cBhvr>
                                      <p:tavLst>
                                        <p:tav tm="0">
                                          <p:val>
                                            <p:strVal val="0-#ppt_w/2"/>
                                          </p:val>
                                        </p:tav>
                                        <p:tav tm="100000">
                                          <p:val>
                                            <p:strVal val="#ppt_x"/>
                                          </p:val>
                                        </p:tav>
                                      </p:tavLst>
                                    </p:anim>
                                    <p:anim calcmode="lin" valueType="num">
                                      <p:cBhvr additive="base">
                                        <p:cTn id="21" dur="250" fill="hold"/>
                                        <p:tgtEl>
                                          <p:spTgt spid="2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50"/>
                                        <p:tgtEl>
                                          <p:spTgt spid="29"/>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250"/>
                                        <p:tgtEl>
                                          <p:spTgt spid="3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50"/>
                                        <p:tgtEl>
                                          <p:spTgt spid="3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childTnLst>
                          </p:cTn>
                        </p:par>
                        <p:par>
                          <p:cTn id="42" fill="hold">
                            <p:stCondLst>
                              <p:cond delay="2250"/>
                            </p:stCondLst>
                            <p:childTnLst>
                              <p:par>
                                <p:cTn id="43" presetID="2" presetClass="entr" presetSubtype="2"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250" fill="hold"/>
                                        <p:tgtEl>
                                          <p:spTgt spid="25"/>
                                        </p:tgtEl>
                                        <p:attrNameLst>
                                          <p:attrName>ppt_x</p:attrName>
                                        </p:attrNameLst>
                                      </p:cBhvr>
                                      <p:tavLst>
                                        <p:tav tm="0">
                                          <p:val>
                                            <p:strVal val="1+#ppt_w/2"/>
                                          </p:val>
                                        </p:tav>
                                        <p:tav tm="100000">
                                          <p:val>
                                            <p:strVal val="#ppt_x"/>
                                          </p:val>
                                        </p:tav>
                                      </p:tavLst>
                                    </p:anim>
                                    <p:anim calcmode="lin" valueType="num">
                                      <p:cBhvr additive="base">
                                        <p:cTn id="46" dur="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27" name="Grup 26"/>
          <p:cNvGrpSpPr/>
          <p:nvPr/>
        </p:nvGrpSpPr>
        <p:grpSpPr>
          <a:xfrm>
            <a:off x="2686182" y="3216662"/>
            <a:ext cx="3594565" cy="1684051"/>
            <a:chOff x="1027769" y="3415491"/>
            <a:chExt cx="3594565" cy="1684051"/>
          </a:xfrm>
        </p:grpSpPr>
        <p:sp>
          <p:nvSpPr>
            <p:cNvPr id="28" name="Dikdörtgen 27"/>
            <p:cNvSpPr/>
            <p:nvPr/>
          </p:nvSpPr>
          <p:spPr>
            <a:xfrm>
              <a:off x="1027769" y="3415491"/>
              <a:ext cx="3594565" cy="1684051"/>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9" name="Metin kutusu 28"/>
            <p:cNvSpPr txBox="1"/>
            <p:nvPr/>
          </p:nvSpPr>
          <p:spPr>
            <a:xfrm>
              <a:off x="1103552" y="3481757"/>
              <a:ext cx="3510675" cy="1569660"/>
            </a:xfrm>
            <a:prstGeom prst="rect">
              <a:avLst/>
            </a:prstGeom>
            <a:noFill/>
          </p:spPr>
          <p:txBody>
            <a:bodyPr wrap="square" rtlCol="0">
              <a:spAutoFit/>
            </a:bodyPr>
            <a:lstStyle/>
            <a:p>
              <a:r>
                <a:rPr lang="tr-TR" sz="1600" b="1" dirty="0">
                  <a:solidFill>
                    <a:srgbClr val="575757"/>
                  </a:solidFill>
                </a:rPr>
                <a:t>Bağımlı Kullanım:  Sorunun Ağına Takılıp Kalmak</a:t>
              </a:r>
            </a:p>
            <a:p>
              <a:r>
                <a:rPr lang="tr-TR" sz="1600" dirty="0">
                  <a:solidFill>
                    <a:srgbClr val="575757"/>
                  </a:solidFill>
                </a:rPr>
                <a:t>Kişinin artık kullanmak için herhangi bir sebebe ihtiyacı yoktur, bütün zamanını ve eylemlerini sırf bağlandığı teknoloji ürününe  göre belirler ve o ürüne ayırır.</a:t>
              </a:r>
            </a:p>
          </p:txBody>
        </p:sp>
      </p:grpSp>
      <p:grpSp>
        <p:nvGrpSpPr>
          <p:cNvPr id="31" name="Grup 30"/>
          <p:cNvGrpSpPr/>
          <p:nvPr/>
        </p:nvGrpSpPr>
        <p:grpSpPr>
          <a:xfrm>
            <a:off x="3363801" y="1244112"/>
            <a:ext cx="3510675" cy="1415578"/>
            <a:chOff x="1027769" y="1336251"/>
            <a:chExt cx="3510675" cy="1415578"/>
          </a:xfrm>
        </p:grpSpPr>
        <p:sp>
          <p:nvSpPr>
            <p:cNvPr id="32" name="Dikdörtgen 31"/>
            <p:cNvSpPr/>
            <p:nvPr/>
          </p:nvSpPr>
          <p:spPr>
            <a:xfrm>
              <a:off x="1027769" y="1336251"/>
              <a:ext cx="3130207" cy="141557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3" name="Metin kutusu 32"/>
            <p:cNvSpPr txBox="1"/>
            <p:nvPr/>
          </p:nvSpPr>
          <p:spPr>
            <a:xfrm>
              <a:off x="1027769" y="1336251"/>
              <a:ext cx="3510675" cy="1323439"/>
            </a:xfrm>
            <a:prstGeom prst="rect">
              <a:avLst/>
            </a:prstGeom>
            <a:noFill/>
          </p:spPr>
          <p:txBody>
            <a:bodyPr wrap="square" rtlCol="0">
              <a:spAutoFit/>
            </a:bodyPr>
            <a:lstStyle/>
            <a:p>
              <a:r>
                <a:rPr lang="tr-TR" sz="1600" b="1" dirty="0">
                  <a:solidFill>
                    <a:srgbClr val="575757"/>
                  </a:solidFill>
                </a:rPr>
                <a:t>Deneysel Kullanım: Merak</a:t>
              </a:r>
            </a:p>
            <a:p>
              <a:r>
                <a:rPr lang="tr-TR" sz="1600" dirty="0">
                  <a:solidFill>
                    <a:srgbClr val="575757"/>
                  </a:solidFill>
                </a:rPr>
                <a:t>Kişi herhangi bir şekilde bir site, </a:t>
              </a:r>
            </a:p>
            <a:p>
              <a:r>
                <a:rPr lang="tr-TR" sz="1600" dirty="0">
                  <a:solidFill>
                    <a:srgbClr val="575757"/>
                  </a:solidFill>
                </a:rPr>
                <a:t>bir oyun, bir uygulama veya benzer </a:t>
              </a:r>
            </a:p>
            <a:p>
              <a:r>
                <a:rPr lang="tr-TR" sz="1600" dirty="0">
                  <a:solidFill>
                    <a:srgbClr val="575757"/>
                  </a:solidFill>
                </a:rPr>
                <a:t>bir teknoloji ürününden haberdar </a:t>
              </a:r>
            </a:p>
            <a:p>
              <a:r>
                <a:rPr lang="tr-TR" sz="1600" dirty="0">
                  <a:solidFill>
                    <a:srgbClr val="575757"/>
                  </a:solidFill>
                </a:rPr>
                <a:t>olur, onu merak eder ve dener.</a:t>
              </a:r>
            </a:p>
          </p:txBody>
        </p:sp>
      </p:grpSp>
      <p:pic>
        <p:nvPicPr>
          <p:cNvPr id="34" name="Resim 33"/>
          <p:cNvPicPr>
            <a:picLocks noChangeAspect="1"/>
          </p:cNvPicPr>
          <p:nvPr/>
        </p:nvPicPr>
        <p:blipFill>
          <a:blip r:embed="rId3"/>
          <a:stretch>
            <a:fillRect/>
          </a:stretch>
        </p:blipFill>
        <p:spPr>
          <a:xfrm>
            <a:off x="6139059" y="746730"/>
            <a:ext cx="1845000" cy="540000"/>
          </a:xfrm>
          <a:prstGeom prst="rect">
            <a:avLst/>
          </a:prstGeom>
        </p:spPr>
      </p:pic>
      <p:grpSp>
        <p:nvGrpSpPr>
          <p:cNvPr id="35" name="Grup 34"/>
          <p:cNvGrpSpPr/>
          <p:nvPr/>
        </p:nvGrpSpPr>
        <p:grpSpPr>
          <a:xfrm>
            <a:off x="8265328" y="426184"/>
            <a:ext cx="3670251" cy="1820134"/>
            <a:chOff x="5955014" y="700925"/>
            <a:chExt cx="3670251" cy="1820134"/>
          </a:xfrm>
        </p:grpSpPr>
        <p:sp>
          <p:nvSpPr>
            <p:cNvPr id="36" name="Dikdörtgen 35"/>
            <p:cNvSpPr/>
            <p:nvPr/>
          </p:nvSpPr>
          <p:spPr>
            <a:xfrm>
              <a:off x="5955014" y="700925"/>
              <a:ext cx="3670251" cy="1820134"/>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7" name="Metin kutusu 36"/>
            <p:cNvSpPr txBox="1"/>
            <p:nvPr/>
          </p:nvSpPr>
          <p:spPr>
            <a:xfrm>
              <a:off x="6041640" y="705177"/>
              <a:ext cx="3510675" cy="1815882"/>
            </a:xfrm>
            <a:prstGeom prst="rect">
              <a:avLst/>
            </a:prstGeom>
            <a:noFill/>
          </p:spPr>
          <p:txBody>
            <a:bodyPr wrap="square" rtlCol="0">
              <a:spAutoFit/>
            </a:bodyPr>
            <a:lstStyle/>
            <a:p>
              <a:r>
                <a:rPr lang="tr-TR" sz="1600" b="1" dirty="0">
                  <a:solidFill>
                    <a:srgbClr val="575757"/>
                  </a:solidFill>
                </a:rPr>
                <a:t>Sosyal Kullanım: Grupla Olmak</a:t>
              </a:r>
            </a:p>
            <a:p>
              <a:r>
                <a:rPr lang="tr-TR" sz="1600" dirty="0">
                  <a:solidFill>
                    <a:srgbClr val="575757"/>
                  </a:solidFill>
                </a:rPr>
                <a:t>Kişinin belli bir teknolojik ürünü devamlı </a:t>
              </a:r>
            </a:p>
            <a:p>
              <a:r>
                <a:rPr lang="tr-TR" sz="1600" dirty="0">
                  <a:solidFill>
                    <a:srgbClr val="575757"/>
                  </a:solidFill>
                </a:rPr>
                <a:t>ve düzenli olarak kullanan bir çevresi vardır, o çevreye girmek veya grup içinde kalmak üzere kendisi de kullanır, grubun gündemine dâhil olur, dışında kalmaktan kurtulur.</a:t>
              </a:r>
            </a:p>
          </p:txBody>
        </p:sp>
      </p:grpSp>
      <p:grpSp>
        <p:nvGrpSpPr>
          <p:cNvPr id="38" name="Grup 37"/>
          <p:cNvGrpSpPr/>
          <p:nvPr/>
        </p:nvGrpSpPr>
        <p:grpSpPr>
          <a:xfrm>
            <a:off x="7318658" y="4120531"/>
            <a:ext cx="4604822" cy="1400667"/>
            <a:chOff x="6136972" y="4528494"/>
            <a:chExt cx="4604822" cy="1400667"/>
          </a:xfrm>
        </p:grpSpPr>
        <p:sp>
          <p:nvSpPr>
            <p:cNvPr id="39" name="Dikdörtgen 38"/>
            <p:cNvSpPr/>
            <p:nvPr/>
          </p:nvSpPr>
          <p:spPr>
            <a:xfrm>
              <a:off x="6136972" y="4528494"/>
              <a:ext cx="4604822" cy="140066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0" name="Metin kutusu 39"/>
            <p:cNvSpPr txBox="1"/>
            <p:nvPr/>
          </p:nvSpPr>
          <p:spPr>
            <a:xfrm>
              <a:off x="6192642" y="4565266"/>
              <a:ext cx="4478154" cy="1323439"/>
            </a:xfrm>
            <a:prstGeom prst="rect">
              <a:avLst/>
            </a:prstGeom>
            <a:noFill/>
          </p:spPr>
          <p:txBody>
            <a:bodyPr wrap="square" rtlCol="0">
              <a:spAutoFit/>
            </a:bodyPr>
            <a:lstStyle/>
            <a:p>
              <a:r>
                <a:rPr lang="tr-TR" sz="1600" b="1" dirty="0" err="1">
                  <a:solidFill>
                    <a:srgbClr val="575757"/>
                  </a:solidFill>
                </a:rPr>
                <a:t>Operasyonel</a:t>
              </a:r>
              <a:r>
                <a:rPr lang="tr-TR" sz="1600" b="1" dirty="0">
                  <a:solidFill>
                    <a:srgbClr val="575757"/>
                  </a:solidFill>
                </a:rPr>
                <a:t> Kullanım: Belli Bir Amaç Gütmek</a:t>
              </a:r>
            </a:p>
            <a:p>
              <a:r>
                <a:rPr lang="tr-TR" sz="1600" dirty="0">
                  <a:solidFill>
                    <a:srgbClr val="575757"/>
                  </a:solidFill>
                </a:rPr>
                <a:t>Kişi zevk almak, problemlerden kaçmak, boş zaman </a:t>
              </a:r>
            </a:p>
            <a:p>
              <a:r>
                <a:rPr lang="tr-TR" sz="1600" dirty="0">
                  <a:solidFill>
                    <a:srgbClr val="575757"/>
                  </a:solidFill>
                </a:rPr>
                <a:t>doldurmak, can sıkıntısından kurtulmak, insanlardan </a:t>
              </a:r>
            </a:p>
            <a:p>
              <a:r>
                <a:rPr lang="tr-TR" sz="1600" dirty="0">
                  <a:solidFill>
                    <a:srgbClr val="575757"/>
                  </a:solidFill>
                </a:rPr>
                <a:t>uzak kalmak gibi bir amaçla bir teknolojik ürünü </a:t>
              </a:r>
            </a:p>
            <a:p>
              <a:r>
                <a:rPr lang="tr-TR" sz="1600" dirty="0">
                  <a:solidFill>
                    <a:srgbClr val="575757"/>
                  </a:solidFill>
                </a:rPr>
                <a:t>kullanmaya başlar ve kullanmaya devam eder.</a:t>
              </a:r>
            </a:p>
          </p:txBody>
        </p:sp>
      </p:grpSp>
      <p:pic>
        <p:nvPicPr>
          <p:cNvPr id="41" name="Resim 40"/>
          <p:cNvPicPr>
            <a:picLocks noChangeAspect="1"/>
          </p:cNvPicPr>
          <p:nvPr/>
        </p:nvPicPr>
        <p:blipFill>
          <a:blip r:embed="rId3"/>
          <a:stretch>
            <a:fillRect/>
          </a:stretch>
        </p:blipFill>
        <p:spPr>
          <a:xfrm rot="5400000">
            <a:off x="9447953" y="2946662"/>
            <a:ext cx="1845000" cy="540000"/>
          </a:xfrm>
          <a:prstGeom prst="rect">
            <a:avLst/>
          </a:prstGeom>
        </p:spPr>
      </p:pic>
      <p:pic>
        <p:nvPicPr>
          <p:cNvPr id="42" name="Resim 41"/>
          <p:cNvPicPr>
            <a:picLocks noChangeAspect="1"/>
          </p:cNvPicPr>
          <p:nvPr/>
        </p:nvPicPr>
        <p:blipFill>
          <a:blip r:embed="rId3"/>
          <a:stretch>
            <a:fillRect/>
          </a:stretch>
        </p:blipFill>
        <p:spPr>
          <a:xfrm rot="10800000">
            <a:off x="5350140" y="4909285"/>
            <a:ext cx="1845000" cy="730976"/>
          </a:xfrm>
          <a:prstGeom prst="rect">
            <a:avLst/>
          </a:prstGeom>
        </p:spPr>
      </p:pic>
      <p:pic>
        <p:nvPicPr>
          <p:cNvPr id="43" name="Resim 42"/>
          <p:cNvPicPr>
            <a:picLocks noChangeAspect="1"/>
          </p:cNvPicPr>
          <p:nvPr/>
        </p:nvPicPr>
        <p:blipFill>
          <a:blip r:embed="rId4"/>
          <a:stretch>
            <a:fillRect/>
          </a:stretch>
        </p:blipFill>
        <p:spPr>
          <a:xfrm>
            <a:off x="3922511" y="2437165"/>
            <a:ext cx="740475" cy="685914"/>
          </a:xfrm>
          <a:prstGeom prst="rect">
            <a:avLst/>
          </a:prstGeom>
        </p:spPr>
      </p:pic>
      <p:pic>
        <p:nvPicPr>
          <p:cNvPr id="44" name="Resim 43"/>
          <p:cNvPicPr>
            <a:picLocks noChangeAspect="1"/>
          </p:cNvPicPr>
          <p:nvPr/>
        </p:nvPicPr>
        <p:blipFill>
          <a:blip r:embed="rId5"/>
          <a:stretch>
            <a:fillRect/>
          </a:stretch>
        </p:blipFill>
        <p:spPr>
          <a:xfrm>
            <a:off x="3832488" y="5640261"/>
            <a:ext cx="650977" cy="503982"/>
          </a:xfrm>
          <a:prstGeom prst="rect">
            <a:avLst/>
          </a:prstGeom>
        </p:spPr>
      </p:pic>
      <p:pic>
        <p:nvPicPr>
          <p:cNvPr id="45" name="Resim 44"/>
          <p:cNvPicPr>
            <a:picLocks noChangeAspect="1"/>
          </p:cNvPicPr>
          <p:nvPr/>
        </p:nvPicPr>
        <p:blipFill>
          <a:blip r:embed="rId6"/>
          <a:stretch>
            <a:fillRect/>
          </a:stretch>
        </p:blipFill>
        <p:spPr>
          <a:xfrm>
            <a:off x="9004175" y="2780122"/>
            <a:ext cx="1096279" cy="1244425"/>
          </a:xfrm>
          <a:prstGeom prst="rect">
            <a:avLst/>
          </a:prstGeom>
        </p:spPr>
      </p:pic>
      <p:pic>
        <p:nvPicPr>
          <p:cNvPr id="46" name="Resim 45"/>
          <p:cNvPicPr>
            <a:picLocks noChangeAspect="1"/>
          </p:cNvPicPr>
          <p:nvPr/>
        </p:nvPicPr>
        <p:blipFill>
          <a:blip r:embed="rId7"/>
          <a:stretch>
            <a:fillRect/>
          </a:stretch>
        </p:blipFill>
        <p:spPr>
          <a:xfrm>
            <a:off x="5596936" y="2826114"/>
            <a:ext cx="979312" cy="1280639"/>
          </a:xfrm>
          <a:prstGeom prst="rect">
            <a:avLst/>
          </a:prstGeom>
        </p:spPr>
      </p:pic>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73038"/>
            <a:ext cx="3049376" cy="192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538" y="238604"/>
            <a:ext cx="2276152" cy="179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1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250"/>
                                        <p:tgtEl>
                                          <p:spTgt spid="3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250"/>
                                        <p:tgtEl>
                                          <p:spTgt spid="35"/>
                                        </p:tgtEl>
                                      </p:cBhvr>
                                    </p:animEffect>
                                  </p:childTnLst>
                                </p:cTn>
                              </p:par>
                            </p:childTnLst>
                          </p:cTn>
                        </p:par>
                        <p:par>
                          <p:cTn id="24" fill="hold">
                            <p:stCondLst>
                              <p:cond delay="1250"/>
                            </p:stCondLst>
                            <p:childTnLst>
                              <p:par>
                                <p:cTn id="25" presetID="22" presetClass="entr" presetSubtype="1"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25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250"/>
                                        <p:tgtEl>
                                          <p:spTgt spid="45"/>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250"/>
                                        <p:tgtEl>
                                          <p:spTgt spid="38"/>
                                        </p:tgtEl>
                                      </p:cBhvr>
                                    </p:animEffect>
                                  </p:childTnLst>
                                </p:cTn>
                              </p:par>
                            </p:childTnLst>
                          </p:cTn>
                        </p:par>
                        <p:par>
                          <p:cTn id="35" fill="hold">
                            <p:stCondLst>
                              <p:cond delay="1750"/>
                            </p:stCondLst>
                            <p:childTnLst>
                              <p:par>
                                <p:cTn id="36" presetID="22" presetClass="entr" presetSubtype="2"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right)">
                                      <p:cBhvr>
                                        <p:cTn id="38" dur="250"/>
                                        <p:tgtEl>
                                          <p:spTgt spid="42"/>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5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250"/>
                                        <p:tgtEl>
                                          <p:spTgt spid="44"/>
                                        </p:tgtEl>
                                      </p:cBhvr>
                                    </p:animEffect>
                                  </p:childTnLst>
                                </p:cTn>
                              </p:par>
                              <p:par>
                                <p:cTn id="46" presetID="10" presetClass="entr" presetSubtype="0"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250"/>
                                        <p:tgtEl>
                                          <p:spTgt spid="43"/>
                                        </p:tgtEl>
                                      </p:cBhvr>
                                    </p:animEffect>
                                  </p:childTnLst>
                                </p:cTn>
                              </p:par>
                            </p:childTnLst>
                          </p:cTn>
                        </p:par>
                        <p:par>
                          <p:cTn id="49" fill="hold">
                            <p:stCondLst>
                              <p:cond delay="2250"/>
                            </p:stCondLst>
                            <p:childTnLst>
                              <p:par>
                                <p:cTn id="50" presetID="10" presetClass="entr" presetSubtype="0"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5556" y="0"/>
            <a:ext cx="12203112" cy="7742862"/>
          </a:xfrm>
          <a:prstGeom prst="rect">
            <a:avLst/>
          </a:prstGeom>
          <a:blipFill>
            <a:blip r:embed="rId3" cstate="print"/>
            <a:srcRect/>
            <a:stretch>
              <a:fillRect t="-11428" b="11428"/>
            </a:stretch>
          </a:blipFill>
        </p:spPr>
        <p:txBody>
          <a:bodyPr wrap="square" lIns="0" tIns="0" rIns="0" bIns="0" rtlCol="0"/>
          <a:lstStyle/>
          <a:p>
            <a:endParaRPr>
              <a:solidFill>
                <a:prstClr val="black"/>
              </a:solidFill>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1005714" y="1210434"/>
            <a:ext cx="5724837" cy="1569660"/>
          </a:xfrm>
          <a:prstGeom prst="rect">
            <a:avLst/>
          </a:prstGeom>
          <a:noFill/>
        </p:spPr>
        <p:txBody>
          <a:bodyPr wrap="none" rtlCol="0">
            <a:spAutoFit/>
          </a:bodyPr>
          <a:lstStyle/>
          <a:p>
            <a:r>
              <a:rPr lang="tr-TR" sz="4800" b="1" dirty="0">
                <a:solidFill>
                  <a:prstClr val="white"/>
                </a:solidFill>
              </a:rPr>
              <a:t>Teknolojiyi kullanmak</a:t>
            </a:r>
          </a:p>
          <a:p>
            <a:r>
              <a:rPr lang="tr-TR" sz="4800" b="1" dirty="0">
                <a:solidFill>
                  <a:prstClr val="white"/>
                </a:solidFill>
              </a:rPr>
              <a:t>ama nasıl?</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22" name="Grup 21"/>
          <p:cNvGrpSpPr/>
          <p:nvPr/>
        </p:nvGrpSpPr>
        <p:grpSpPr>
          <a:xfrm>
            <a:off x="1139648" y="2782669"/>
            <a:ext cx="7247116" cy="1477328"/>
            <a:chOff x="1139648" y="2782669"/>
            <a:chExt cx="7247116" cy="1477328"/>
          </a:xfrm>
        </p:grpSpPr>
        <p:sp>
          <p:nvSpPr>
            <p:cNvPr id="23" name="Dikdörtgen 22"/>
            <p:cNvSpPr/>
            <p:nvPr/>
          </p:nvSpPr>
          <p:spPr>
            <a:xfrm>
              <a:off x="1327990" y="2782669"/>
              <a:ext cx="7058774" cy="1477328"/>
            </a:xfrm>
            <a:prstGeom prst="rect">
              <a:avLst/>
            </a:prstGeom>
          </p:spPr>
          <p:txBody>
            <a:bodyPr wrap="square">
              <a:spAutoFit/>
            </a:bodyPr>
            <a:lstStyle/>
            <a:p>
              <a:r>
                <a:rPr lang="tr-TR" b="1" dirty="0">
                  <a:solidFill>
                    <a:prstClr val="white">
                      <a:lumMod val="95000"/>
                    </a:prstClr>
                  </a:solidFill>
                </a:rPr>
                <a:t>Kullanma</a:t>
              </a:r>
            </a:p>
            <a:p>
              <a:endParaRPr lang="tr-TR" b="1" dirty="0">
                <a:solidFill>
                  <a:prstClr val="white">
                    <a:lumMod val="95000"/>
                  </a:prstClr>
                </a:solidFill>
              </a:endParaRPr>
            </a:p>
            <a:p>
              <a:r>
                <a:rPr lang="tr-TR" b="1" dirty="0">
                  <a:solidFill>
                    <a:prstClr val="white">
                      <a:lumMod val="95000"/>
                    </a:prstClr>
                  </a:solidFill>
                </a:rPr>
                <a:t>Kötüye kullanma</a:t>
              </a:r>
            </a:p>
            <a:p>
              <a:endParaRPr lang="tr-TR" b="1" dirty="0">
                <a:solidFill>
                  <a:prstClr val="white">
                    <a:lumMod val="95000"/>
                  </a:prstClr>
                </a:solidFill>
              </a:endParaRPr>
            </a:p>
            <a:p>
              <a:r>
                <a:rPr lang="tr-TR" b="1" dirty="0">
                  <a:solidFill>
                    <a:prstClr val="white">
                      <a:lumMod val="95000"/>
                    </a:prstClr>
                  </a:solidFill>
                </a:rPr>
                <a:t>Bağımlılık</a:t>
              </a:r>
            </a:p>
          </p:txBody>
        </p:sp>
        <p:pic>
          <p:nvPicPr>
            <p:cNvPr id="24" name="Resim 23"/>
            <p:cNvPicPr>
              <a:picLocks noChangeAspect="1"/>
            </p:cNvPicPr>
            <p:nvPr/>
          </p:nvPicPr>
          <p:blipFill>
            <a:blip r:embed="rId5"/>
            <a:stretch>
              <a:fillRect/>
            </a:stretch>
          </p:blipFill>
          <p:spPr>
            <a:xfrm>
              <a:off x="1139648" y="2892241"/>
              <a:ext cx="191250" cy="180000"/>
            </a:xfrm>
            <a:prstGeom prst="rect">
              <a:avLst/>
            </a:prstGeom>
          </p:spPr>
        </p:pic>
        <p:pic>
          <p:nvPicPr>
            <p:cNvPr id="25" name="Resim 24"/>
            <p:cNvPicPr>
              <a:picLocks noChangeAspect="1"/>
            </p:cNvPicPr>
            <p:nvPr/>
          </p:nvPicPr>
          <p:blipFill>
            <a:blip r:embed="rId5"/>
            <a:stretch>
              <a:fillRect/>
            </a:stretch>
          </p:blipFill>
          <p:spPr>
            <a:xfrm>
              <a:off x="1139648" y="3431333"/>
              <a:ext cx="191250" cy="180000"/>
            </a:xfrm>
            <a:prstGeom prst="rect">
              <a:avLst/>
            </a:prstGeom>
          </p:spPr>
        </p:pic>
        <p:pic>
          <p:nvPicPr>
            <p:cNvPr id="26" name="Resim 25"/>
            <p:cNvPicPr>
              <a:picLocks noChangeAspect="1"/>
            </p:cNvPicPr>
            <p:nvPr/>
          </p:nvPicPr>
          <p:blipFill>
            <a:blip r:embed="rId5"/>
            <a:stretch>
              <a:fillRect/>
            </a:stretch>
          </p:blipFill>
          <p:spPr>
            <a:xfrm>
              <a:off x="1139648" y="3999096"/>
              <a:ext cx="191250" cy="180000"/>
            </a:xfrm>
            <a:prstGeom prst="rect">
              <a:avLst/>
            </a:prstGeom>
          </p:spPr>
        </p:pic>
      </p:grpSp>
    </p:spTree>
    <p:extLst>
      <p:ext uri="{BB962C8B-B14F-4D97-AF65-F5344CB8AC3E}">
        <p14:creationId xmlns:p14="http://schemas.microsoft.com/office/powerpoint/2010/main" val="384103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50"/>
                                        <p:tgtEl>
                                          <p:spTgt spid="16"/>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3737678" cy="923330"/>
          </a:xfrm>
          <a:prstGeom prst="rect">
            <a:avLst/>
          </a:prstGeom>
          <a:noFill/>
        </p:spPr>
        <p:txBody>
          <a:bodyPr wrap="square" rtlCol="0">
            <a:spAutoFit/>
          </a:bodyPr>
          <a:lstStyle/>
          <a:p>
            <a:r>
              <a:rPr lang="tr-TR" sz="5400" b="1" dirty="0">
                <a:solidFill>
                  <a:prstClr val="black"/>
                </a:solidFill>
              </a:rPr>
              <a:t>Kullanma</a:t>
            </a:r>
          </a:p>
        </p:txBody>
      </p:sp>
      <p:grpSp>
        <p:nvGrpSpPr>
          <p:cNvPr id="29" name="Grup 28"/>
          <p:cNvGrpSpPr/>
          <p:nvPr/>
        </p:nvGrpSpPr>
        <p:grpSpPr>
          <a:xfrm>
            <a:off x="404801" y="1341648"/>
            <a:ext cx="4597393" cy="1323439"/>
            <a:chOff x="554927" y="1881525"/>
            <a:chExt cx="4597393" cy="1323439"/>
          </a:xfrm>
        </p:grpSpPr>
        <p:sp>
          <p:nvSpPr>
            <p:cNvPr id="30" name="Metin kutusu 29"/>
            <p:cNvSpPr txBox="1"/>
            <p:nvPr/>
          </p:nvSpPr>
          <p:spPr>
            <a:xfrm>
              <a:off x="746177" y="1881525"/>
              <a:ext cx="4406143" cy="1323439"/>
            </a:xfrm>
            <a:prstGeom prst="rect">
              <a:avLst/>
            </a:prstGeom>
            <a:noFill/>
          </p:spPr>
          <p:txBody>
            <a:bodyPr wrap="none" rtlCol="0">
              <a:spAutoFit/>
            </a:bodyPr>
            <a:lstStyle/>
            <a:p>
              <a:r>
                <a:rPr lang="tr-TR" sz="2000" b="1" dirty="0">
                  <a:solidFill>
                    <a:srgbClr val="575757"/>
                  </a:solidFill>
                </a:rPr>
                <a:t>Sorumlu kullanım</a:t>
              </a:r>
            </a:p>
            <a:p>
              <a:r>
                <a:rPr lang="tr-TR" sz="2000" dirty="0">
                  <a:solidFill>
                    <a:srgbClr val="575757"/>
                  </a:solidFill>
                </a:rPr>
                <a:t>Kullanım ile kimseye zarar vermemek ve </a:t>
              </a:r>
            </a:p>
            <a:p>
              <a:r>
                <a:rPr lang="tr-TR" sz="2000" dirty="0">
                  <a:solidFill>
                    <a:srgbClr val="575757"/>
                  </a:solidFill>
                </a:rPr>
                <a:t>genel ahlaki kriterlerin sanal alemde de </a:t>
              </a:r>
            </a:p>
            <a:p>
              <a:r>
                <a:rPr lang="tr-TR" sz="2000" dirty="0">
                  <a:solidFill>
                    <a:srgbClr val="575757"/>
                  </a:solidFill>
                </a:rPr>
                <a:t>geçerli olduğunu unutmadan kullanım.</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43" name="Grup 42"/>
          <p:cNvGrpSpPr/>
          <p:nvPr/>
        </p:nvGrpSpPr>
        <p:grpSpPr>
          <a:xfrm>
            <a:off x="356650" y="2665087"/>
            <a:ext cx="4201322" cy="1631216"/>
            <a:chOff x="554927" y="1881525"/>
            <a:chExt cx="4201322" cy="1631216"/>
          </a:xfrm>
        </p:grpSpPr>
        <p:sp>
          <p:nvSpPr>
            <p:cNvPr id="44" name="Metin kutusu 43"/>
            <p:cNvSpPr txBox="1"/>
            <p:nvPr/>
          </p:nvSpPr>
          <p:spPr>
            <a:xfrm>
              <a:off x="746177" y="1881525"/>
              <a:ext cx="4010072" cy="1631216"/>
            </a:xfrm>
            <a:prstGeom prst="rect">
              <a:avLst/>
            </a:prstGeom>
            <a:noFill/>
          </p:spPr>
          <p:txBody>
            <a:bodyPr wrap="none" rtlCol="0">
              <a:spAutoFit/>
            </a:bodyPr>
            <a:lstStyle/>
            <a:p>
              <a:r>
                <a:rPr lang="tr-TR" sz="2000" b="1" dirty="0">
                  <a:solidFill>
                    <a:srgbClr val="575757"/>
                  </a:solidFill>
                </a:rPr>
                <a:t>Güvenli kullanım</a:t>
              </a:r>
            </a:p>
            <a:p>
              <a:r>
                <a:rPr lang="tr-TR" sz="2000" dirty="0">
                  <a:solidFill>
                    <a:srgbClr val="575757"/>
                  </a:solidFill>
                </a:rPr>
                <a:t>Kötü niyetli kullanıcıların kişiye zarar </a:t>
              </a:r>
            </a:p>
            <a:p>
              <a:r>
                <a:rPr lang="tr-TR" sz="2000" dirty="0">
                  <a:solidFill>
                    <a:srgbClr val="575757"/>
                  </a:solidFill>
                </a:rPr>
                <a:t>vermesini önleyecek, özel hayatı, </a:t>
              </a:r>
            </a:p>
            <a:p>
              <a:r>
                <a:rPr lang="tr-TR" sz="2000" dirty="0">
                  <a:solidFill>
                    <a:srgbClr val="575757"/>
                  </a:solidFill>
                </a:rPr>
                <a:t>mahremiyeti, güvenliği koruyacak </a:t>
              </a:r>
            </a:p>
            <a:p>
              <a:r>
                <a:rPr lang="tr-TR" sz="2000" dirty="0">
                  <a:solidFill>
                    <a:srgbClr val="575757"/>
                  </a:solidFill>
                </a:rPr>
                <a:t>şekilde kullanım. </a:t>
              </a:r>
            </a:p>
          </p:txBody>
        </p:sp>
        <p:pic>
          <p:nvPicPr>
            <p:cNvPr id="45" name="Resim 44"/>
            <p:cNvPicPr>
              <a:picLocks noChangeAspect="1"/>
            </p:cNvPicPr>
            <p:nvPr/>
          </p:nvPicPr>
          <p:blipFill>
            <a:blip r:embed="rId3"/>
            <a:stretch>
              <a:fillRect/>
            </a:stretch>
          </p:blipFill>
          <p:spPr>
            <a:xfrm>
              <a:off x="554927" y="1991580"/>
              <a:ext cx="191250" cy="180000"/>
            </a:xfrm>
            <a:prstGeom prst="rect">
              <a:avLst/>
            </a:prstGeom>
          </p:spPr>
        </p:pic>
      </p:grpSp>
      <p:sp>
        <p:nvSpPr>
          <p:cNvPr id="19" name="Freeform 5"/>
          <p:cNvSpPr>
            <a:spLocks/>
          </p:cNvSpPr>
          <p:nvPr/>
        </p:nvSpPr>
        <p:spPr bwMode="auto">
          <a:xfrm>
            <a:off x="9874169" y="388099"/>
            <a:ext cx="2116564" cy="1615082"/>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26" y="4576432"/>
            <a:ext cx="4792662"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194" y="1341648"/>
            <a:ext cx="6792432" cy="111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145" y="2455971"/>
            <a:ext cx="6986588"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2830" y="4460543"/>
            <a:ext cx="6986588"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9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50" fill="hold"/>
                                        <p:tgtEl>
                                          <p:spTgt spid="27"/>
                                        </p:tgtEl>
                                        <p:attrNameLst>
                                          <p:attrName>ppt_x</p:attrName>
                                        </p:attrNameLst>
                                      </p:cBhvr>
                                      <p:tavLst>
                                        <p:tav tm="0">
                                          <p:val>
                                            <p:strVal val="1+#ppt_w/2"/>
                                          </p:val>
                                        </p:tav>
                                        <p:tav tm="100000">
                                          <p:val>
                                            <p:strVal val="#ppt_x"/>
                                          </p:val>
                                        </p:tav>
                                      </p:tavLst>
                                    </p:anim>
                                    <p:anim calcmode="lin" valueType="num">
                                      <p:cBhvr additive="base">
                                        <p:cTn id="16" dur="25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250" fill="hold"/>
                                        <p:tgtEl>
                                          <p:spTgt spid="26"/>
                                        </p:tgtEl>
                                        <p:attrNameLst>
                                          <p:attrName>ppt_x</p:attrName>
                                        </p:attrNameLst>
                                      </p:cBhvr>
                                      <p:tavLst>
                                        <p:tav tm="0">
                                          <p:val>
                                            <p:strVal val="0-#ppt_w/2"/>
                                          </p:val>
                                        </p:tav>
                                        <p:tav tm="100000">
                                          <p:val>
                                            <p:strVal val="#ppt_x"/>
                                          </p:val>
                                        </p:tav>
                                      </p:tavLst>
                                    </p:anim>
                                    <p:anim calcmode="lin" valueType="num">
                                      <p:cBhvr additive="base">
                                        <p:cTn id="21" dur="250" fill="hold"/>
                                        <p:tgtEl>
                                          <p:spTgt spid="2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50"/>
                                        <p:tgtEl>
                                          <p:spTgt spid="29"/>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childTnLst>
                          </p:cTn>
                        </p:par>
                        <p:par>
                          <p:cTn id="34" fill="hold">
                            <p:stCondLst>
                              <p:cond delay="1750"/>
                            </p:stCondLst>
                            <p:childTnLst>
                              <p:par>
                                <p:cTn id="35" presetID="2" presetClass="entr" presetSubtype="2"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250" fill="hold"/>
                                        <p:tgtEl>
                                          <p:spTgt spid="19"/>
                                        </p:tgtEl>
                                        <p:attrNameLst>
                                          <p:attrName>ppt_x</p:attrName>
                                        </p:attrNameLst>
                                      </p:cBhvr>
                                      <p:tavLst>
                                        <p:tav tm="0">
                                          <p:val>
                                            <p:strVal val="1+#ppt_w/2"/>
                                          </p:val>
                                        </p:tav>
                                        <p:tav tm="100000">
                                          <p:val>
                                            <p:strVal val="#ppt_x"/>
                                          </p:val>
                                        </p:tav>
                                      </p:tavLst>
                                    </p:anim>
                                    <p:anim calcmode="lin" valueType="num">
                                      <p:cBhvr additive="base">
                                        <p:cTn id="38"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837913" y="1629757"/>
            <a:ext cx="4420954" cy="923330"/>
          </a:xfrm>
          <a:prstGeom prst="rect">
            <a:avLst/>
          </a:prstGeom>
          <a:noFill/>
        </p:spPr>
        <p:txBody>
          <a:bodyPr wrap="none" rtlCol="0">
            <a:spAutoFit/>
          </a:bodyPr>
          <a:lstStyle/>
          <a:p>
            <a:r>
              <a:rPr lang="tr-TR" sz="5400" b="1" dirty="0"/>
              <a:t>Sağlıklı kalmak</a:t>
            </a:r>
          </a:p>
        </p:txBody>
      </p:sp>
      <p:grpSp>
        <p:nvGrpSpPr>
          <p:cNvPr id="29" name="Grup 28"/>
          <p:cNvGrpSpPr/>
          <p:nvPr/>
        </p:nvGrpSpPr>
        <p:grpSpPr>
          <a:xfrm>
            <a:off x="554927" y="2654940"/>
            <a:ext cx="6953166" cy="1323439"/>
            <a:chOff x="554927" y="2985466"/>
            <a:chExt cx="6953166" cy="1323439"/>
          </a:xfrm>
        </p:grpSpPr>
        <p:sp>
          <p:nvSpPr>
            <p:cNvPr id="30" name="Metin kutusu 29"/>
            <p:cNvSpPr txBox="1"/>
            <p:nvPr/>
          </p:nvSpPr>
          <p:spPr>
            <a:xfrm>
              <a:off x="746177" y="2985466"/>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3127361"/>
              <a:ext cx="191250" cy="180000"/>
            </a:xfrm>
            <a:prstGeom prst="rect">
              <a:avLst/>
            </a:prstGeom>
          </p:spPr>
        </p:pic>
      </p:grpSp>
      <p:grpSp>
        <p:nvGrpSpPr>
          <p:cNvPr id="27" name="Grup 26"/>
          <p:cNvGrpSpPr/>
          <p:nvPr/>
        </p:nvGrpSpPr>
        <p:grpSpPr>
          <a:xfrm>
            <a:off x="6878612" y="3785647"/>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grpSp>
        <p:nvGrpSpPr>
          <p:cNvPr id="36" name="Grup 35"/>
          <p:cNvGrpSpPr/>
          <p:nvPr/>
        </p:nvGrpSpPr>
        <p:grpSpPr>
          <a:xfrm>
            <a:off x="4769976" y="3878748"/>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44" name="Grup 43"/>
          <p:cNvGrpSpPr/>
          <p:nvPr/>
        </p:nvGrpSpPr>
        <p:grpSpPr>
          <a:xfrm>
            <a:off x="2652838" y="3836924"/>
            <a:ext cx="2581547" cy="2141270"/>
            <a:chOff x="660400" y="3070226"/>
            <a:chExt cx="2317750" cy="1922463"/>
          </a:xfrm>
        </p:grpSpPr>
        <p:grpSp>
          <p:nvGrpSpPr>
            <p:cNvPr id="45" name="Grup 44"/>
            <p:cNvGrpSpPr/>
            <p:nvPr/>
          </p:nvGrpSpPr>
          <p:grpSpPr>
            <a:xfrm>
              <a:off x="660400" y="3070226"/>
              <a:ext cx="2317750" cy="1922463"/>
              <a:chOff x="660400" y="3070226"/>
              <a:chExt cx="2317750" cy="1922463"/>
            </a:xfrm>
          </p:grpSpPr>
          <p:sp>
            <p:nvSpPr>
              <p:cNvPr id="47"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46" name="Dikdörtgen 45"/>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
        <p:nvSpPr>
          <p:cNvPr id="41" name="Metin kutusu 40"/>
          <p:cNvSpPr txBox="1"/>
          <p:nvPr/>
        </p:nvSpPr>
        <p:spPr>
          <a:xfrm>
            <a:off x="554926" y="387354"/>
            <a:ext cx="8589073" cy="923330"/>
          </a:xfrm>
          <a:prstGeom prst="rect">
            <a:avLst/>
          </a:prstGeom>
          <a:noFill/>
        </p:spPr>
        <p:txBody>
          <a:bodyPr wrap="square" rtlCol="0">
            <a:spAutoFit/>
          </a:bodyPr>
          <a:lstStyle/>
          <a:p>
            <a:r>
              <a:rPr lang="tr-TR" sz="5400" b="1" dirty="0">
                <a:solidFill>
                  <a:srgbClr val="E61F4F"/>
                </a:solidFill>
              </a:rPr>
              <a:t>Sağlıklı </a:t>
            </a:r>
            <a:r>
              <a:rPr lang="tr-TR" sz="5400" b="1" dirty="0" smtClean="0">
                <a:solidFill>
                  <a:srgbClr val="E61F4F"/>
                </a:solidFill>
              </a:rPr>
              <a:t>Yaşam Modülü</a:t>
            </a:r>
            <a:endParaRPr lang="tr-TR" sz="5400" b="1" dirty="0">
              <a:solidFill>
                <a:srgbClr val="E61F4F"/>
              </a:solidFill>
            </a:endParaRP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50"/>
                                        <p:tgtEl>
                                          <p:spTgt spid="4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250" fill="hold"/>
                                        <p:tgtEl>
                                          <p:spTgt spid="49"/>
                                        </p:tgtEl>
                                        <p:attrNameLst>
                                          <p:attrName>ppt_x</p:attrName>
                                        </p:attrNameLst>
                                      </p:cBhvr>
                                      <p:tavLst>
                                        <p:tav tm="0">
                                          <p:val>
                                            <p:strVal val="1+#ppt_w/2"/>
                                          </p:val>
                                        </p:tav>
                                        <p:tav tm="100000">
                                          <p:val>
                                            <p:strVal val="#ppt_x"/>
                                          </p:val>
                                        </p:tav>
                                      </p:tavLst>
                                    </p:anim>
                                    <p:anim calcmode="lin" valueType="num">
                                      <p:cBhvr additive="base">
                                        <p:cTn id="44" dur="250" fill="hold"/>
                                        <p:tgtEl>
                                          <p:spTgt spid="49"/>
                                        </p:tgtEl>
                                        <p:attrNameLst>
                                          <p:attrName>ppt_y</p:attrName>
                                        </p:attrNameLst>
                                      </p:cBhvr>
                                      <p:tavLst>
                                        <p:tav tm="0">
                                          <p:val>
                                            <p:strVal val="#ppt_y"/>
                                          </p:val>
                                        </p:tav>
                                        <p:tav tm="100000">
                                          <p:val>
                                            <p:strVal val="#ppt_y"/>
                                          </p:val>
                                        </p:tav>
                                      </p:tavLst>
                                    </p:anim>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3" grpId="0" animBg="1"/>
      <p:bldP spid="15" grpId="0" animBg="1"/>
      <p:bldP spid="26" grpId="0" animBg="1"/>
      <p:bldP spid="28"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5554790" cy="1015663"/>
          </a:xfrm>
          <a:prstGeom prst="rect">
            <a:avLst/>
          </a:prstGeom>
          <a:noFill/>
        </p:spPr>
        <p:txBody>
          <a:bodyPr wrap="none" rtlCol="0">
            <a:spAutoFit/>
          </a:bodyPr>
          <a:lstStyle/>
          <a:p>
            <a:r>
              <a:rPr lang="tr-TR" sz="6000" b="1" dirty="0">
                <a:solidFill>
                  <a:prstClr val="black"/>
                </a:solidFill>
              </a:rPr>
              <a:t>Kötüye kullanma</a:t>
            </a:r>
          </a:p>
        </p:txBody>
      </p:sp>
      <p:grpSp>
        <p:nvGrpSpPr>
          <p:cNvPr id="29" name="Grup 28"/>
          <p:cNvGrpSpPr/>
          <p:nvPr/>
        </p:nvGrpSpPr>
        <p:grpSpPr>
          <a:xfrm>
            <a:off x="554927" y="1972118"/>
            <a:ext cx="6877719" cy="400110"/>
            <a:chOff x="554927" y="1881525"/>
            <a:chExt cx="6877719" cy="400110"/>
          </a:xfrm>
        </p:grpSpPr>
        <p:sp>
          <p:nvSpPr>
            <p:cNvPr id="30" name="Metin kutusu 29"/>
            <p:cNvSpPr txBox="1"/>
            <p:nvPr/>
          </p:nvSpPr>
          <p:spPr>
            <a:xfrm>
              <a:off x="746176" y="1881525"/>
              <a:ext cx="6686470" cy="400110"/>
            </a:xfrm>
            <a:prstGeom prst="rect">
              <a:avLst/>
            </a:prstGeom>
            <a:noFill/>
          </p:spPr>
          <p:txBody>
            <a:bodyPr wrap="square" rtlCol="0">
              <a:spAutoFit/>
            </a:bodyPr>
            <a:lstStyle/>
            <a:p>
              <a:r>
                <a:rPr lang="tr-TR" sz="2000" dirty="0" smtClean="0">
                  <a:solidFill>
                    <a:srgbClr val="575757"/>
                  </a:solidFill>
                </a:rPr>
                <a:t>İnterneti; </a:t>
              </a:r>
              <a:r>
                <a:rPr lang="tr-TR" sz="2000" dirty="0">
                  <a:solidFill>
                    <a:srgbClr val="575757"/>
                  </a:solidFill>
                </a:rPr>
                <a:t>denetimsiz, sınırsız ve amaçsız,</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2" name="Dikdörtgen 1"/>
          <p:cNvSpPr/>
          <p:nvPr/>
        </p:nvSpPr>
        <p:spPr>
          <a:xfrm>
            <a:off x="746176" y="1513817"/>
            <a:ext cx="6035761" cy="369332"/>
          </a:xfrm>
          <a:prstGeom prst="rect">
            <a:avLst/>
          </a:prstGeom>
        </p:spPr>
        <p:txBody>
          <a:bodyPr wrap="square">
            <a:spAutoFit/>
          </a:bodyPr>
          <a:lstStyle/>
          <a:p>
            <a:r>
              <a:rPr lang="tr-TR" b="1" dirty="0">
                <a:solidFill>
                  <a:srgbClr val="575757"/>
                </a:solidFill>
              </a:rPr>
              <a:t>Teknoloji kullanımını nasıl zararlı hale getiriyoruz?</a:t>
            </a:r>
          </a:p>
        </p:txBody>
      </p:sp>
      <p:grpSp>
        <p:nvGrpSpPr>
          <p:cNvPr id="32" name="Grup 31"/>
          <p:cNvGrpSpPr/>
          <p:nvPr/>
        </p:nvGrpSpPr>
        <p:grpSpPr>
          <a:xfrm>
            <a:off x="554927" y="2364526"/>
            <a:ext cx="6877719" cy="400110"/>
            <a:chOff x="554927" y="1881525"/>
            <a:chExt cx="6877719" cy="400110"/>
          </a:xfrm>
        </p:grpSpPr>
        <p:sp>
          <p:nvSpPr>
            <p:cNvPr id="33" name="Metin kutusu 32"/>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Gündelik yaşamı ve sorumlulukları aksatacak şekilde, </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2764636"/>
            <a:ext cx="6877719" cy="400110"/>
            <a:chOff x="554927" y="1881525"/>
            <a:chExt cx="6877719" cy="400110"/>
          </a:xfrm>
        </p:grpSpPr>
        <p:sp>
          <p:nvSpPr>
            <p:cNvPr id="36" name="Metin kutusu 35"/>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Uzun süreli,</a:t>
              </a:r>
            </a:p>
          </p:txBody>
        </p:sp>
        <p:pic>
          <p:nvPicPr>
            <p:cNvPr id="37" name="Resim 36"/>
            <p:cNvPicPr>
              <a:picLocks noChangeAspect="1"/>
            </p:cNvPicPr>
            <p:nvPr/>
          </p:nvPicPr>
          <p:blipFill>
            <a:blip r:embed="rId4"/>
            <a:stretch>
              <a:fillRect/>
            </a:stretch>
          </p:blipFill>
          <p:spPr>
            <a:xfrm>
              <a:off x="554927" y="1991580"/>
              <a:ext cx="191250" cy="180000"/>
            </a:xfrm>
            <a:prstGeom prst="rect">
              <a:avLst/>
            </a:prstGeom>
          </p:spPr>
        </p:pic>
      </p:grpSp>
      <p:grpSp>
        <p:nvGrpSpPr>
          <p:cNvPr id="38" name="Grup 37"/>
          <p:cNvGrpSpPr/>
          <p:nvPr/>
        </p:nvGrpSpPr>
        <p:grpSpPr>
          <a:xfrm>
            <a:off x="554927" y="3153742"/>
            <a:ext cx="6877719" cy="400110"/>
            <a:chOff x="554927" y="1881525"/>
            <a:chExt cx="6877719" cy="400110"/>
          </a:xfrm>
        </p:grpSpPr>
        <p:sp>
          <p:nvSpPr>
            <p:cNvPr id="39" name="Metin kutusu 3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Uygunsuz içeriklere maruz kalarak,</a:t>
              </a:r>
            </a:p>
          </p:txBody>
        </p:sp>
        <p:pic>
          <p:nvPicPr>
            <p:cNvPr id="40" name="Resim 39"/>
            <p:cNvPicPr>
              <a:picLocks noChangeAspect="1"/>
            </p:cNvPicPr>
            <p:nvPr/>
          </p:nvPicPr>
          <p:blipFill>
            <a:blip r:embed="rId4"/>
            <a:stretch>
              <a:fillRect/>
            </a:stretch>
          </p:blipFill>
          <p:spPr>
            <a:xfrm>
              <a:off x="554927" y="1991580"/>
              <a:ext cx="191250" cy="180000"/>
            </a:xfrm>
            <a:prstGeom prst="rect">
              <a:avLst/>
            </a:prstGeom>
          </p:spPr>
        </p:pic>
      </p:grpSp>
      <p:grpSp>
        <p:nvGrpSpPr>
          <p:cNvPr id="41" name="Grup 40"/>
          <p:cNvGrpSpPr/>
          <p:nvPr/>
        </p:nvGrpSpPr>
        <p:grpSpPr>
          <a:xfrm>
            <a:off x="554927" y="3554175"/>
            <a:ext cx="6877719" cy="707886"/>
            <a:chOff x="554927" y="1881525"/>
            <a:chExt cx="6877719" cy="707886"/>
          </a:xfrm>
        </p:grpSpPr>
        <p:sp>
          <p:nvSpPr>
            <p:cNvPr id="42" name="Metin kutusu 41"/>
            <p:cNvSpPr txBox="1"/>
            <p:nvPr/>
          </p:nvSpPr>
          <p:spPr>
            <a:xfrm>
              <a:off x="746176" y="1881525"/>
              <a:ext cx="6686470" cy="707886"/>
            </a:xfrm>
            <a:prstGeom prst="rect">
              <a:avLst/>
            </a:prstGeom>
            <a:noFill/>
          </p:spPr>
          <p:txBody>
            <a:bodyPr wrap="square" rtlCol="0">
              <a:spAutoFit/>
            </a:bodyPr>
            <a:lstStyle/>
            <a:p>
              <a:r>
                <a:rPr lang="tr-TR" sz="2000" dirty="0">
                  <a:solidFill>
                    <a:srgbClr val="575757"/>
                  </a:solidFill>
                </a:rPr>
                <a:t>Fiziksel, sosyal, psikolojik ve zihinsel gelişimi </a:t>
              </a:r>
            </a:p>
            <a:p>
              <a:r>
                <a:rPr lang="tr-TR" sz="2000" dirty="0">
                  <a:solidFill>
                    <a:srgbClr val="575757"/>
                  </a:solidFill>
                </a:rPr>
                <a:t>olumsuz etkileyecek biçimde kullandığımızda, </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7" name="Dikdörtgen 46"/>
          <p:cNvSpPr/>
          <p:nvPr/>
        </p:nvSpPr>
        <p:spPr>
          <a:xfrm>
            <a:off x="356649" y="4315742"/>
            <a:ext cx="6035761" cy="369332"/>
          </a:xfrm>
          <a:prstGeom prst="rect">
            <a:avLst/>
          </a:prstGeom>
        </p:spPr>
        <p:txBody>
          <a:bodyPr wrap="square">
            <a:spAutoFit/>
          </a:bodyPr>
          <a:lstStyle/>
          <a:p>
            <a:r>
              <a:rPr lang="tr-TR" b="1" dirty="0">
                <a:solidFill>
                  <a:srgbClr val="575757"/>
                </a:solidFill>
              </a:rPr>
              <a:t>bu kullanım bizim için zararlı hale gelir.</a:t>
            </a:r>
          </a:p>
        </p:txBody>
      </p:sp>
      <p:sp>
        <p:nvSpPr>
          <p:cNvPr id="4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r="-1000"/>
            </a:stretch>
          </a:blip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Tree>
    <p:extLst>
      <p:ext uri="{BB962C8B-B14F-4D97-AF65-F5344CB8AC3E}">
        <p14:creationId xmlns:p14="http://schemas.microsoft.com/office/powerpoint/2010/main" val="25189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50"/>
                                        <p:tgtEl>
                                          <p:spTgt spid="3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50"/>
                                        <p:tgtEl>
                                          <p:spTgt spid="38"/>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50"/>
                                        <p:tgtEl>
                                          <p:spTgt spid="41"/>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250"/>
                                        <p:tgtEl>
                                          <p:spTgt spid="47"/>
                                        </p:tgtEl>
                                      </p:cBhvr>
                                    </p:animEffect>
                                  </p:childTnLst>
                                </p:cTn>
                              </p:par>
                            </p:childTnLst>
                          </p:cTn>
                        </p:par>
                        <p:par>
                          <p:cTn id="57" fill="hold">
                            <p:stCondLst>
                              <p:cond delay="3000"/>
                            </p:stCondLst>
                            <p:childTnLst>
                              <p:par>
                                <p:cTn id="58" presetID="2" presetClass="entr" presetSubtype="2"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250" fill="hold"/>
                                        <p:tgtEl>
                                          <p:spTgt spid="44"/>
                                        </p:tgtEl>
                                        <p:attrNameLst>
                                          <p:attrName>ppt_x</p:attrName>
                                        </p:attrNameLst>
                                      </p:cBhvr>
                                      <p:tavLst>
                                        <p:tav tm="0">
                                          <p:val>
                                            <p:strVal val="1+#ppt_w/2"/>
                                          </p:val>
                                        </p:tav>
                                        <p:tav tm="100000">
                                          <p:val>
                                            <p:strVal val="#ppt_x"/>
                                          </p:val>
                                        </p:tav>
                                      </p:tavLst>
                                    </p:anim>
                                    <p:anim calcmode="lin" valueType="num">
                                      <p:cBhvr additive="base">
                                        <p:cTn id="61" dur="25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P spid="47" grpId="0"/>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7557710" cy="1015663"/>
          </a:xfrm>
          <a:prstGeom prst="rect">
            <a:avLst/>
          </a:prstGeom>
          <a:noFill/>
        </p:spPr>
        <p:txBody>
          <a:bodyPr wrap="none" rtlCol="0">
            <a:spAutoFit/>
          </a:bodyPr>
          <a:lstStyle/>
          <a:p>
            <a:r>
              <a:rPr lang="tr-TR" sz="6000" b="1" dirty="0">
                <a:solidFill>
                  <a:prstClr val="black"/>
                </a:solidFill>
              </a:rPr>
              <a:t>Teknolojik bağımlılıklar</a:t>
            </a:r>
          </a:p>
        </p:txBody>
      </p:sp>
      <p:pic>
        <p:nvPicPr>
          <p:cNvPr id="25" name="Resim 24"/>
          <p:cNvPicPr>
            <a:picLocks noChangeAspect="1"/>
          </p:cNvPicPr>
          <p:nvPr/>
        </p:nvPicPr>
        <p:blipFill>
          <a:blip r:embed="rId4"/>
          <a:stretch>
            <a:fillRect/>
          </a:stretch>
        </p:blipFill>
        <p:spPr>
          <a:xfrm>
            <a:off x="2073990" y="2165902"/>
            <a:ext cx="8044020" cy="1800000"/>
          </a:xfrm>
          <a:prstGeom prst="rect">
            <a:avLst/>
          </a:prstGeom>
        </p:spPr>
      </p:pic>
      <p:sp>
        <p:nvSpPr>
          <p:cNvPr id="41" name="Freeform 5"/>
          <p:cNvSpPr>
            <a:spLocks/>
          </p:cNvSpPr>
          <p:nvPr/>
        </p:nvSpPr>
        <p:spPr bwMode="auto">
          <a:xfrm>
            <a:off x="588963" y="2997200"/>
            <a:ext cx="11017250" cy="130175"/>
          </a:xfrm>
          <a:custGeom>
            <a:avLst/>
            <a:gdLst>
              <a:gd name="T0" fmla="*/ 2919 w 2935"/>
              <a:gd name="T1" fmla="*/ 32 h 32"/>
              <a:gd name="T2" fmla="*/ 16 w 2935"/>
              <a:gd name="T3" fmla="*/ 32 h 32"/>
              <a:gd name="T4" fmla="*/ 0 w 2935"/>
              <a:gd name="T5" fmla="*/ 16 h 32"/>
              <a:gd name="T6" fmla="*/ 16 w 2935"/>
              <a:gd name="T7" fmla="*/ 0 h 32"/>
              <a:gd name="T8" fmla="*/ 2919 w 2935"/>
              <a:gd name="T9" fmla="*/ 0 h 32"/>
              <a:gd name="T10" fmla="*/ 2935 w 2935"/>
              <a:gd name="T11" fmla="*/ 16 h 32"/>
              <a:gd name="T12" fmla="*/ 2919 w 293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935" h="32">
                <a:moveTo>
                  <a:pt x="2919" y="32"/>
                </a:moveTo>
                <a:cubicBezTo>
                  <a:pt x="16" y="32"/>
                  <a:pt x="16" y="32"/>
                  <a:pt x="16" y="32"/>
                </a:cubicBezTo>
                <a:cubicBezTo>
                  <a:pt x="7" y="32"/>
                  <a:pt x="0" y="25"/>
                  <a:pt x="0" y="16"/>
                </a:cubicBezTo>
                <a:cubicBezTo>
                  <a:pt x="0" y="7"/>
                  <a:pt x="7" y="0"/>
                  <a:pt x="16" y="0"/>
                </a:cubicBezTo>
                <a:cubicBezTo>
                  <a:pt x="2919" y="0"/>
                  <a:pt x="2919" y="0"/>
                  <a:pt x="2919" y="0"/>
                </a:cubicBezTo>
                <a:cubicBezTo>
                  <a:pt x="2927" y="0"/>
                  <a:pt x="2935" y="7"/>
                  <a:pt x="2935" y="16"/>
                </a:cubicBezTo>
                <a:cubicBezTo>
                  <a:pt x="2935" y="25"/>
                  <a:pt x="2927" y="32"/>
                  <a:pt x="2919" y="32"/>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pic>
        <p:nvPicPr>
          <p:cNvPr id="42" name="Resim 41"/>
          <p:cNvPicPr>
            <a:picLocks noChangeAspect="1"/>
          </p:cNvPicPr>
          <p:nvPr/>
        </p:nvPicPr>
        <p:blipFill>
          <a:blip r:embed="rId5"/>
          <a:stretch>
            <a:fillRect/>
          </a:stretch>
        </p:blipFill>
        <p:spPr>
          <a:xfrm>
            <a:off x="2168944" y="2255902"/>
            <a:ext cx="1620000" cy="1620000"/>
          </a:xfrm>
          <a:prstGeom prst="rect">
            <a:avLst/>
          </a:prstGeom>
        </p:spPr>
      </p:pic>
      <p:pic>
        <p:nvPicPr>
          <p:cNvPr id="43" name="Resim 42"/>
          <p:cNvPicPr>
            <a:picLocks noChangeAspect="1"/>
          </p:cNvPicPr>
          <p:nvPr/>
        </p:nvPicPr>
        <p:blipFill>
          <a:blip r:embed="rId6"/>
          <a:stretch>
            <a:fillRect/>
          </a:stretch>
        </p:blipFill>
        <p:spPr>
          <a:xfrm>
            <a:off x="4238634" y="2260222"/>
            <a:ext cx="1628901" cy="1620000"/>
          </a:xfrm>
          <a:prstGeom prst="rect">
            <a:avLst/>
          </a:prstGeom>
        </p:spPr>
      </p:pic>
      <p:pic>
        <p:nvPicPr>
          <p:cNvPr id="44" name="Resim 43"/>
          <p:cNvPicPr>
            <a:picLocks noChangeAspect="1"/>
          </p:cNvPicPr>
          <p:nvPr/>
        </p:nvPicPr>
        <p:blipFill>
          <a:blip r:embed="rId7"/>
          <a:stretch>
            <a:fillRect/>
          </a:stretch>
        </p:blipFill>
        <p:spPr>
          <a:xfrm>
            <a:off x="6317225" y="2263807"/>
            <a:ext cx="1628901" cy="1620000"/>
          </a:xfrm>
          <a:prstGeom prst="rect">
            <a:avLst/>
          </a:prstGeom>
        </p:spPr>
      </p:pic>
      <p:pic>
        <p:nvPicPr>
          <p:cNvPr id="45" name="Resim 44"/>
          <p:cNvPicPr>
            <a:picLocks noChangeAspect="1"/>
          </p:cNvPicPr>
          <p:nvPr/>
        </p:nvPicPr>
        <p:blipFill>
          <a:blip r:embed="rId8"/>
          <a:stretch>
            <a:fillRect/>
          </a:stretch>
        </p:blipFill>
        <p:spPr>
          <a:xfrm>
            <a:off x="8405441" y="2263807"/>
            <a:ext cx="1628901" cy="1620000"/>
          </a:xfrm>
          <a:prstGeom prst="rect">
            <a:avLst/>
          </a:prstGeom>
        </p:spPr>
      </p:pic>
      <p:sp>
        <p:nvSpPr>
          <p:cNvPr id="46" name="Metin kutusu 45"/>
          <p:cNvSpPr txBox="1"/>
          <p:nvPr/>
        </p:nvSpPr>
        <p:spPr>
          <a:xfrm>
            <a:off x="2320943" y="4079258"/>
            <a:ext cx="1316002" cy="523220"/>
          </a:xfrm>
          <a:prstGeom prst="rect">
            <a:avLst/>
          </a:prstGeom>
          <a:noFill/>
        </p:spPr>
        <p:txBody>
          <a:bodyPr wrap="none" rtlCol="0">
            <a:spAutoFit/>
          </a:bodyPr>
          <a:lstStyle/>
          <a:p>
            <a:pPr algn="ctr"/>
            <a:r>
              <a:rPr lang="tr-TR" sz="1400" b="1" dirty="0">
                <a:solidFill>
                  <a:srgbClr val="E61F4F"/>
                </a:solidFill>
              </a:rPr>
              <a:t>İNTERNET VE</a:t>
            </a:r>
          </a:p>
          <a:p>
            <a:pPr algn="ctr"/>
            <a:r>
              <a:rPr lang="tr-TR" sz="1400" b="1" dirty="0">
                <a:solidFill>
                  <a:srgbClr val="E61F4F"/>
                </a:solidFill>
              </a:rPr>
              <a:t>SOSYAL MEDYA</a:t>
            </a:r>
          </a:p>
        </p:txBody>
      </p:sp>
      <p:sp>
        <p:nvSpPr>
          <p:cNvPr id="47" name="Metin kutusu 46"/>
          <p:cNvSpPr txBox="1"/>
          <p:nvPr/>
        </p:nvSpPr>
        <p:spPr>
          <a:xfrm>
            <a:off x="4575872" y="4078555"/>
            <a:ext cx="954428" cy="523220"/>
          </a:xfrm>
          <a:prstGeom prst="rect">
            <a:avLst/>
          </a:prstGeom>
          <a:noFill/>
        </p:spPr>
        <p:txBody>
          <a:bodyPr wrap="none" rtlCol="0">
            <a:spAutoFit/>
          </a:bodyPr>
          <a:lstStyle/>
          <a:p>
            <a:pPr algn="ctr"/>
            <a:r>
              <a:rPr lang="tr-TR" sz="1400" b="1" dirty="0">
                <a:solidFill>
                  <a:srgbClr val="231F20"/>
                </a:solidFill>
              </a:rPr>
              <a:t>TELEFON</a:t>
            </a:r>
          </a:p>
          <a:p>
            <a:pPr algn="ctr"/>
            <a:r>
              <a:rPr lang="tr-TR" sz="1400" b="1" dirty="0">
                <a:solidFill>
                  <a:srgbClr val="231F20"/>
                </a:solidFill>
              </a:rPr>
              <a:t>VE TABLET</a:t>
            </a:r>
          </a:p>
        </p:txBody>
      </p:sp>
      <p:sp>
        <p:nvSpPr>
          <p:cNvPr id="48" name="Metin kutusu 47"/>
          <p:cNvSpPr txBox="1"/>
          <p:nvPr/>
        </p:nvSpPr>
        <p:spPr>
          <a:xfrm>
            <a:off x="6622997" y="4078839"/>
            <a:ext cx="1130567" cy="523220"/>
          </a:xfrm>
          <a:prstGeom prst="rect">
            <a:avLst/>
          </a:prstGeom>
          <a:noFill/>
        </p:spPr>
        <p:txBody>
          <a:bodyPr wrap="none" rtlCol="0">
            <a:spAutoFit/>
          </a:bodyPr>
          <a:lstStyle/>
          <a:p>
            <a:pPr algn="ctr"/>
            <a:r>
              <a:rPr lang="tr-TR" sz="1400" b="1" dirty="0">
                <a:solidFill>
                  <a:srgbClr val="FAB529"/>
                </a:solidFill>
              </a:rPr>
              <a:t>OYUN</a:t>
            </a:r>
          </a:p>
          <a:p>
            <a:pPr algn="ctr"/>
            <a:r>
              <a:rPr lang="tr-TR" sz="1400" b="1" dirty="0">
                <a:solidFill>
                  <a:srgbClr val="FAB529"/>
                </a:solidFill>
              </a:rPr>
              <a:t>KONSOLLARI</a:t>
            </a:r>
          </a:p>
        </p:txBody>
      </p:sp>
      <p:sp>
        <p:nvSpPr>
          <p:cNvPr id="49" name="Metin kutusu 48"/>
          <p:cNvSpPr txBox="1"/>
          <p:nvPr/>
        </p:nvSpPr>
        <p:spPr>
          <a:xfrm>
            <a:off x="8604419" y="4078136"/>
            <a:ext cx="1316002" cy="523220"/>
          </a:xfrm>
          <a:prstGeom prst="rect">
            <a:avLst/>
          </a:prstGeom>
          <a:noFill/>
        </p:spPr>
        <p:txBody>
          <a:bodyPr wrap="none" rtlCol="0">
            <a:spAutoFit/>
          </a:bodyPr>
          <a:lstStyle/>
          <a:p>
            <a:pPr algn="ctr"/>
            <a:r>
              <a:rPr lang="tr-TR" sz="1400" b="1" dirty="0">
                <a:solidFill>
                  <a:srgbClr val="11A74F"/>
                </a:solidFill>
              </a:rPr>
              <a:t>BİLGİSAYAR</a:t>
            </a:r>
          </a:p>
          <a:p>
            <a:pPr algn="ctr"/>
            <a:r>
              <a:rPr lang="tr-TR" sz="1400" b="1" dirty="0">
                <a:solidFill>
                  <a:srgbClr val="11A74F"/>
                </a:solidFill>
              </a:rPr>
              <a:t>VE TELEVİZYON</a:t>
            </a:r>
          </a:p>
        </p:txBody>
      </p:sp>
    </p:spTree>
    <p:extLst>
      <p:ext uri="{BB962C8B-B14F-4D97-AF65-F5344CB8AC3E}">
        <p14:creationId xmlns:p14="http://schemas.microsoft.com/office/powerpoint/2010/main" val="23612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750"/>
                                        <p:tgtEl>
                                          <p:spTgt spid="41"/>
                                        </p:tgtEl>
                                      </p:cBhvr>
                                    </p:animEffect>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1750"/>
                            </p:stCondLst>
                            <p:childTnLst>
                              <p:par>
                                <p:cTn id="32" presetID="53" presetClass="entr" presetSubtype="16"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p:cTn id="34" dur="250" fill="hold"/>
                                        <p:tgtEl>
                                          <p:spTgt spid="42"/>
                                        </p:tgtEl>
                                        <p:attrNameLst>
                                          <p:attrName>ppt_w</p:attrName>
                                        </p:attrNameLst>
                                      </p:cBhvr>
                                      <p:tavLst>
                                        <p:tav tm="0">
                                          <p:val>
                                            <p:fltVal val="0"/>
                                          </p:val>
                                        </p:tav>
                                        <p:tav tm="100000">
                                          <p:val>
                                            <p:strVal val="#ppt_w"/>
                                          </p:val>
                                        </p:tav>
                                      </p:tavLst>
                                    </p:anim>
                                    <p:anim calcmode="lin" valueType="num">
                                      <p:cBhvr>
                                        <p:cTn id="35" dur="250" fill="hold"/>
                                        <p:tgtEl>
                                          <p:spTgt spid="42"/>
                                        </p:tgtEl>
                                        <p:attrNameLst>
                                          <p:attrName>ppt_h</p:attrName>
                                        </p:attrNameLst>
                                      </p:cBhvr>
                                      <p:tavLst>
                                        <p:tav tm="0">
                                          <p:val>
                                            <p:fltVal val="0"/>
                                          </p:val>
                                        </p:tav>
                                        <p:tav tm="100000">
                                          <p:val>
                                            <p:strVal val="#ppt_h"/>
                                          </p:val>
                                        </p:tav>
                                      </p:tavLst>
                                    </p:anim>
                                    <p:animEffect transition="in" filter="fade">
                                      <p:cBhvr>
                                        <p:cTn id="36" dur="250"/>
                                        <p:tgtEl>
                                          <p:spTgt spid="42"/>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250" fill="hold"/>
                                        <p:tgtEl>
                                          <p:spTgt spid="43"/>
                                        </p:tgtEl>
                                        <p:attrNameLst>
                                          <p:attrName>ppt_w</p:attrName>
                                        </p:attrNameLst>
                                      </p:cBhvr>
                                      <p:tavLst>
                                        <p:tav tm="0">
                                          <p:val>
                                            <p:fltVal val="0"/>
                                          </p:val>
                                        </p:tav>
                                        <p:tav tm="100000">
                                          <p:val>
                                            <p:strVal val="#ppt_w"/>
                                          </p:val>
                                        </p:tav>
                                      </p:tavLst>
                                    </p:anim>
                                    <p:anim calcmode="lin" valueType="num">
                                      <p:cBhvr>
                                        <p:cTn id="41" dur="250" fill="hold"/>
                                        <p:tgtEl>
                                          <p:spTgt spid="43"/>
                                        </p:tgtEl>
                                        <p:attrNameLst>
                                          <p:attrName>ppt_h</p:attrName>
                                        </p:attrNameLst>
                                      </p:cBhvr>
                                      <p:tavLst>
                                        <p:tav tm="0">
                                          <p:val>
                                            <p:fltVal val="0"/>
                                          </p:val>
                                        </p:tav>
                                        <p:tav tm="100000">
                                          <p:val>
                                            <p:strVal val="#ppt_h"/>
                                          </p:val>
                                        </p:tav>
                                      </p:tavLst>
                                    </p:anim>
                                    <p:animEffect transition="in" filter="fade">
                                      <p:cBhvr>
                                        <p:cTn id="42" dur="250"/>
                                        <p:tgtEl>
                                          <p:spTgt spid="43"/>
                                        </p:tgtEl>
                                      </p:cBhvr>
                                    </p:animEffect>
                                  </p:childTnLst>
                                </p:cTn>
                              </p:par>
                            </p:childTnLst>
                          </p:cTn>
                        </p:par>
                        <p:par>
                          <p:cTn id="43" fill="hold">
                            <p:stCondLst>
                              <p:cond delay="2250"/>
                            </p:stCondLst>
                            <p:childTnLst>
                              <p:par>
                                <p:cTn id="44" presetID="53" presetClass="entr" presetSubtype="16"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250" fill="hold"/>
                                        <p:tgtEl>
                                          <p:spTgt spid="44"/>
                                        </p:tgtEl>
                                        <p:attrNameLst>
                                          <p:attrName>ppt_w</p:attrName>
                                        </p:attrNameLst>
                                      </p:cBhvr>
                                      <p:tavLst>
                                        <p:tav tm="0">
                                          <p:val>
                                            <p:fltVal val="0"/>
                                          </p:val>
                                        </p:tav>
                                        <p:tav tm="100000">
                                          <p:val>
                                            <p:strVal val="#ppt_w"/>
                                          </p:val>
                                        </p:tav>
                                      </p:tavLst>
                                    </p:anim>
                                    <p:anim calcmode="lin" valueType="num">
                                      <p:cBhvr>
                                        <p:cTn id="47" dur="250" fill="hold"/>
                                        <p:tgtEl>
                                          <p:spTgt spid="44"/>
                                        </p:tgtEl>
                                        <p:attrNameLst>
                                          <p:attrName>ppt_h</p:attrName>
                                        </p:attrNameLst>
                                      </p:cBhvr>
                                      <p:tavLst>
                                        <p:tav tm="0">
                                          <p:val>
                                            <p:fltVal val="0"/>
                                          </p:val>
                                        </p:tav>
                                        <p:tav tm="100000">
                                          <p:val>
                                            <p:strVal val="#ppt_h"/>
                                          </p:val>
                                        </p:tav>
                                      </p:tavLst>
                                    </p:anim>
                                    <p:animEffect transition="in" filter="fade">
                                      <p:cBhvr>
                                        <p:cTn id="48" dur="250"/>
                                        <p:tgtEl>
                                          <p:spTgt spid="44"/>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250" fill="hold"/>
                                        <p:tgtEl>
                                          <p:spTgt spid="45"/>
                                        </p:tgtEl>
                                        <p:attrNameLst>
                                          <p:attrName>ppt_w</p:attrName>
                                        </p:attrNameLst>
                                      </p:cBhvr>
                                      <p:tavLst>
                                        <p:tav tm="0">
                                          <p:val>
                                            <p:fltVal val="0"/>
                                          </p:val>
                                        </p:tav>
                                        <p:tav tm="100000">
                                          <p:val>
                                            <p:strVal val="#ppt_w"/>
                                          </p:val>
                                        </p:tav>
                                      </p:tavLst>
                                    </p:anim>
                                    <p:anim calcmode="lin" valueType="num">
                                      <p:cBhvr>
                                        <p:cTn id="53" dur="250" fill="hold"/>
                                        <p:tgtEl>
                                          <p:spTgt spid="45"/>
                                        </p:tgtEl>
                                        <p:attrNameLst>
                                          <p:attrName>ppt_h</p:attrName>
                                        </p:attrNameLst>
                                      </p:cBhvr>
                                      <p:tavLst>
                                        <p:tav tm="0">
                                          <p:val>
                                            <p:fltVal val="0"/>
                                          </p:val>
                                        </p:tav>
                                        <p:tav tm="100000">
                                          <p:val>
                                            <p:strVal val="#ppt_h"/>
                                          </p:val>
                                        </p:tav>
                                      </p:tavLst>
                                    </p:anim>
                                    <p:animEffect transition="in" filter="fade">
                                      <p:cBhvr>
                                        <p:cTn id="54" dur="250"/>
                                        <p:tgtEl>
                                          <p:spTgt spid="45"/>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250"/>
                                        <p:tgtEl>
                                          <p:spTgt spid="46"/>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250"/>
                                        <p:tgtEl>
                                          <p:spTgt spid="47"/>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50"/>
                                        <p:tgtEl>
                                          <p:spTgt spid="48"/>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41" grpId="0" animBg="1"/>
      <p:bldP spid="46" grpId="0"/>
      <p:bldP spid="47" grpId="0"/>
      <p:bldP spid="48"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4511428" cy="1938992"/>
          </a:xfrm>
          <a:prstGeom prst="rect">
            <a:avLst/>
          </a:prstGeom>
          <a:noFill/>
        </p:spPr>
        <p:txBody>
          <a:bodyPr wrap="none" rtlCol="0">
            <a:spAutoFit/>
          </a:bodyPr>
          <a:lstStyle/>
          <a:p>
            <a:r>
              <a:rPr lang="tr-TR" sz="6000" b="1" dirty="0">
                <a:solidFill>
                  <a:prstClr val="black"/>
                </a:solidFill>
              </a:rPr>
              <a:t>Sosyal medya</a:t>
            </a:r>
          </a:p>
          <a:p>
            <a:r>
              <a:rPr lang="tr-TR" sz="6000" b="1" dirty="0">
                <a:solidFill>
                  <a:prstClr val="black"/>
                </a:solidFill>
              </a:rPr>
              <a:t>bağımlılığı</a:t>
            </a:r>
          </a:p>
        </p:txBody>
      </p:sp>
      <p:grpSp>
        <p:nvGrpSpPr>
          <p:cNvPr id="32" name="Grup 31"/>
          <p:cNvGrpSpPr/>
          <p:nvPr/>
        </p:nvGrpSpPr>
        <p:grpSpPr>
          <a:xfrm>
            <a:off x="554927" y="2396325"/>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Canınız sıkılınca aklınıza gelen ilk seçenekse,</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25" name="Grup 24"/>
          <p:cNvGrpSpPr/>
          <p:nvPr/>
        </p:nvGrpSpPr>
        <p:grpSpPr>
          <a:xfrm>
            <a:off x="554927" y="2805227"/>
            <a:ext cx="6550548" cy="369332"/>
            <a:chOff x="554927" y="2447025"/>
            <a:chExt cx="6550548" cy="369332"/>
          </a:xfrm>
        </p:grpSpPr>
        <p:sp>
          <p:nvSpPr>
            <p:cNvPr id="41" name="Dikdörtgen 40"/>
            <p:cNvSpPr/>
            <p:nvPr/>
          </p:nvSpPr>
          <p:spPr>
            <a:xfrm>
              <a:off x="746177" y="2447025"/>
              <a:ext cx="6359298" cy="369332"/>
            </a:xfrm>
            <a:prstGeom prst="rect">
              <a:avLst/>
            </a:prstGeom>
          </p:spPr>
          <p:txBody>
            <a:bodyPr wrap="square">
              <a:spAutoFit/>
            </a:bodyPr>
            <a:lstStyle/>
            <a:p>
              <a:r>
                <a:rPr lang="tr-TR" dirty="0">
                  <a:solidFill>
                    <a:srgbClr val="575757"/>
                  </a:solidFill>
                </a:rPr>
                <a:t>Gerçek hayatınızın önüne geçiyorsa,</a:t>
              </a:r>
            </a:p>
          </p:txBody>
        </p:sp>
        <p:pic>
          <p:nvPicPr>
            <p:cNvPr id="42" name="Resim 41"/>
            <p:cNvPicPr>
              <a:picLocks noChangeAspect="1"/>
            </p:cNvPicPr>
            <p:nvPr/>
          </p:nvPicPr>
          <p:blipFill>
            <a:blip r:embed="rId4"/>
            <a:stretch>
              <a:fillRect/>
            </a:stretch>
          </p:blipFill>
          <p:spPr>
            <a:xfrm>
              <a:off x="554927" y="2549458"/>
              <a:ext cx="191250" cy="180000"/>
            </a:xfrm>
            <a:prstGeom prst="rect">
              <a:avLst/>
            </a:prstGeom>
          </p:spPr>
        </p:pic>
      </p:grpSp>
      <p:grpSp>
        <p:nvGrpSpPr>
          <p:cNvPr id="43" name="Grup 42"/>
          <p:cNvGrpSpPr/>
          <p:nvPr/>
        </p:nvGrpSpPr>
        <p:grpSpPr>
          <a:xfrm>
            <a:off x="554927" y="3196091"/>
            <a:ext cx="6844162" cy="369332"/>
            <a:chOff x="554927" y="2447025"/>
            <a:chExt cx="6844162" cy="369332"/>
          </a:xfrm>
        </p:grpSpPr>
        <p:sp>
          <p:nvSpPr>
            <p:cNvPr id="44" name="Dikdörtgen 43"/>
            <p:cNvSpPr/>
            <p:nvPr/>
          </p:nvSpPr>
          <p:spPr>
            <a:xfrm>
              <a:off x="746176" y="2447025"/>
              <a:ext cx="6652913" cy="369332"/>
            </a:xfrm>
            <a:prstGeom prst="rect">
              <a:avLst/>
            </a:prstGeom>
          </p:spPr>
          <p:txBody>
            <a:bodyPr wrap="square">
              <a:spAutoFit/>
            </a:bodyPr>
            <a:lstStyle/>
            <a:p>
              <a:r>
                <a:rPr lang="tr-TR" dirty="0">
                  <a:solidFill>
                    <a:srgbClr val="575757"/>
                  </a:solidFill>
                </a:rPr>
                <a:t>Günlük hayatınızın ve sorumluluklarınızın aksamasına sebep oluyorsa,</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grpSp>
        <p:nvGrpSpPr>
          <p:cNvPr id="46" name="Grup 45"/>
          <p:cNvGrpSpPr/>
          <p:nvPr/>
        </p:nvGrpSpPr>
        <p:grpSpPr>
          <a:xfrm>
            <a:off x="554927" y="3561805"/>
            <a:ext cx="6844162" cy="369332"/>
            <a:chOff x="554927" y="2447025"/>
            <a:chExt cx="6844162" cy="369332"/>
          </a:xfrm>
        </p:grpSpPr>
        <p:sp>
          <p:nvSpPr>
            <p:cNvPr id="47" name="Dikdörtgen 46"/>
            <p:cNvSpPr/>
            <p:nvPr/>
          </p:nvSpPr>
          <p:spPr>
            <a:xfrm>
              <a:off x="746176" y="2447025"/>
              <a:ext cx="6652913" cy="369332"/>
            </a:xfrm>
            <a:prstGeom prst="rect">
              <a:avLst/>
            </a:prstGeom>
          </p:spPr>
          <p:txBody>
            <a:bodyPr wrap="square">
              <a:spAutoFit/>
            </a:bodyPr>
            <a:lstStyle/>
            <a:p>
              <a:r>
                <a:rPr lang="tr-TR" dirty="0">
                  <a:solidFill>
                    <a:srgbClr val="575757"/>
                  </a:solidFill>
                </a:rPr>
                <a:t>Gerçek arkadaşlıkların yerini sanal arkadaşlıklar ve takipçiler alıyorsa,</a:t>
              </a:r>
            </a:p>
          </p:txBody>
        </p:sp>
        <p:pic>
          <p:nvPicPr>
            <p:cNvPr id="48" name="Resim 47"/>
            <p:cNvPicPr>
              <a:picLocks noChangeAspect="1"/>
            </p:cNvPicPr>
            <p:nvPr/>
          </p:nvPicPr>
          <p:blipFill>
            <a:blip r:embed="rId4"/>
            <a:stretch>
              <a:fillRect/>
            </a:stretch>
          </p:blipFill>
          <p:spPr>
            <a:xfrm>
              <a:off x="554927" y="2549458"/>
              <a:ext cx="191250" cy="180000"/>
            </a:xfrm>
            <a:prstGeom prst="rect">
              <a:avLst/>
            </a:prstGeom>
          </p:spPr>
        </p:pic>
      </p:grpSp>
      <p:grpSp>
        <p:nvGrpSpPr>
          <p:cNvPr id="49" name="Grup 48"/>
          <p:cNvGrpSpPr/>
          <p:nvPr/>
        </p:nvGrpSpPr>
        <p:grpSpPr>
          <a:xfrm>
            <a:off x="554927" y="3921917"/>
            <a:ext cx="6844162" cy="369332"/>
            <a:chOff x="554927" y="2447025"/>
            <a:chExt cx="6844162" cy="369332"/>
          </a:xfrm>
        </p:grpSpPr>
        <p:sp>
          <p:nvSpPr>
            <p:cNvPr id="50" name="Dikdörtgen 49"/>
            <p:cNvSpPr/>
            <p:nvPr/>
          </p:nvSpPr>
          <p:spPr>
            <a:xfrm>
              <a:off x="746176" y="2447025"/>
              <a:ext cx="6652913" cy="369332"/>
            </a:xfrm>
            <a:prstGeom prst="rect">
              <a:avLst/>
            </a:prstGeom>
          </p:spPr>
          <p:txBody>
            <a:bodyPr wrap="square">
              <a:spAutoFit/>
            </a:bodyPr>
            <a:lstStyle/>
            <a:p>
              <a:r>
                <a:rPr lang="tr-TR" dirty="0">
                  <a:solidFill>
                    <a:srgbClr val="575757"/>
                  </a:solidFill>
                </a:rPr>
                <a:t>Aşırı zaman alıyor ve ulaşılamadığında huzursuzluk oluşturuyorsa,</a:t>
              </a:r>
            </a:p>
          </p:txBody>
        </p:sp>
        <p:pic>
          <p:nvPicPr>
            <p:cNvPr id="51" name="Resim 50"/>
            <p:cNvPicPr>
              <a:picLocks noChangeAspect="1"/>
            </p:cNvPicPr>
            <p:nvPr/>
          </p:nvPicPr>
          <p:blipFill>
            <a:blip r:embed="rId4"/>
            <a:stretch>
              <a:fillRect/>
            </a:stretch>
          </p:blipFill>
          <p:spPr>
            <a:xfrm>
              <a:off x="554927" y="2549458"/>
              <a:ext cx="191250" cy="180000"/>
            </a:xfrm>
            <a:prstGeom prst="rect">
              <a:avLst/>
            </a:prstGeom>
          </p:spPr>
        </p:pic>
      </p:grpSp>
      <p:grpSp>
        <p:nvGrpSpPr>
          <p:cNvPr id="52" name="Grup 51"/>
          <p:cNvGrpSpPr/>
          <p:nvPr/>
        </p:nvGrpSpPr>
        <p:grpSpPr>
          <a:xfrm>
            <a:off x="554927" y="4304007"/>
            <a:ext cx="6844162" cy="646331"/>
            <a:chOff x="554927" y="2447025"/>
            <a:chExt cx="6844162" cy="646331"/>
          </a:xfrm>
        </p:grpSpPr>
        <p:sp>
          <p:nvSpPr>
            <p:cNvPr id="53" name="Dikdörtgen 52"/>
            <p:cNvSpPr/>
            <p:nvPr/>
          </p:nvSpPr>
          <p:spPr>
            <a:xfrm>
              <a:off x="746176" y="2447025"/>
              <a:ext cx="6652913" cy="646331"/>
            </a:xfrm>
            <a:prstGeom prst="rect">
              <a:avLst/>
            </a:prstGeom>
          </p:spPr>
          <p:txBody>
            <a:bodyPr wrap="square">
              <a:spAutoFit/>
            </a:bodyPr>
            <a:lstStyle/>
            <a:p>
              <a:r>
                <a:rPr lang="tr-TR" dirty="0">
                  <a:solidFill>
                    <a:srgbClr val="575757"/>
                  </a:solidFill>
                </a:rPr>
                <a:t>Sürekli bir şeyler paylaşma ihtiyacı duyuyorsanız, </a:t>
              </a:r>
            </a:p>
            <a:p>
              <a:r>
                <a:rPr lang="tr-TR" b="1" dirty="0">
                  <a:solidFill>
                    <a:srgbClr val="575757"/>
                  </a:solidFill>
                </a:rPr>
                <a:t>sosyal medya bağımlısı</a:t>
              </a:r>
              <a:r>
                <a:rPr lang="tr-TR" dirty="0">
                  <a:solidFill>
                    <a:srgbClr val="575757"/>
                  </a:solidFill>
                </a:rPr>
                <a:t> olduğunuzdan söz edilebilir.</a:t>
              </a:r>
            </a:p>
          </p:txBody>
        </p:sp>
        <p:pic>
          <p:nvPicPr>
            <p:cNvPr id="54" name="Resim 5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6" name="Oval 6"/>
          <p:cNvSpPr>
            <a:spLocks noChangeArrowheads="1"/>
          </p:cNvSpPr>
          <p:nvPr/>
        </p:nvSpPr>
        <p:spPr bwMode="auto">
          <a:xfrm>
            <a:off x="8477309" y="1443107"/>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Tree>
    <p:extLst>
      <p:ext uri="{BB962C8B-B14F-4D97-AF65-F5344CB8AC3E}">
        <p14:creationId xmlns:p14="http://schemas.microsoft.com/office/powerpoint/2010/main" val="362452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50"/>
                                        <p:tgtEl>
                                          <p:spTgt spid="4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250"/>
                                        <p:tgtEl>
                                          <p:spTgt spid="55"/>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5407571" cy="1015663"/>
          </a:xfrm>
          <a:prstGeom prst="rect">
            <a:avLst/>
          </a:prstGeom>
          <a:noFill/>
        </p:spPr>
        <p:txBody>
          <a:bodyPr wrap="none" rtlCol="0">
            <a:spAutoFit/>
          </a:bodyPr>
          <a:lstStyle/>
          <a:p>
            <a:r>
              <a:rPr lang="tr-TR" sz="6000" b="1" dirty="0">
                <a:solidFill>
                  <a:prstClr val="black"/>
                </a:solidFill>
              </a:rPr>
              <a:t>Oyun bağımlılığı</a:t>
            </a:r>
          </a:p>
        </p:txBody>
      </p:sp>
      <p:grpSp>
        <p:nvGrpSpPr>
          <p:cNvPr id="32" name="Grup 31"/>
          <p:cNvGrpSpPr/>
          <p:nvPr/>
        </p:nvGrpSpPr>
        <p:grpSpPr>
          <a:xfrm>
            <a:off x="554927" y="1536631"/>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Giderek oyun başında daha fazla zaman geçirmek</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25" name="Grup 24"/>
          <p:cNvGrpSpPr/>
          <p:nvPr/>
        </p:nvGrpSpPr>
        <p:grpSpPr>
          <a:xfrm>
            <a:off x="554927" y="1945533"/>
            <a:ext cx="6550548" cy="646331"/>
            <a:chOff x="554927" y="2447025"/>
            <a:chExt cx="6550548" cy="646331"/>
          </a:xfrm>
        </p:grpSpPr>
        <p:sp>
          <p:nvSpPr>
            <p:cNvPr id="41" name="Dikdörtgen 40"/>
            <p:cNvSpPr/>
            <p:nvPr/>
          </p:nvSpPr>
          <p:spPr>
            <a:xfrm>
              <a:off x="746177" y="2447025"/>
              <a:ext cx="6359298" cy="646331"/>
            </a:xfrm>
            <a:prstGeom prst="rect">
              <a:avLst/>
            </a:prstGeom>
          </p:spPr>
          <p:txBody>
            <a:bodyPr wrap="square">
              <a:spAutoFit/>
            </a:bodyPr>
            <a:lstStyle/>
            <a:p>
              <a:r>
                <a:rPr lang="tr-TR" dirty="0">
                  <a:solidFill>
                    <a:srgbClr val="575757"/>
                  </a:solidFill>
                </a:rPr>
                <a:t>Aile ya da arkadaşlarla birlikte vakit geçirmek yerine </a:t>
              </a:r>
            </a:p>
            <a:p>
              <a:r>
                <a:rPr lang="tr-TR" dirty="0">
                  <a:solidFill>
                    <a:srgbClr val="575757"/>
                  </a:solidFill>
                </a:rPr>
                <a:t>oyun oynamayı tercih etmek</a:t>
              </a:r>
            </a:p>
          </p:txBody>
        </p:sp>
        <p:pic>
          <p:nvPicPr>
            <p:cNvPr id="42" name="Resim 41"/>
            <p:cNvPicPr>
              <a:picLocks noChangeAspect="1"/>
            </p:cNvPicPr>
            <p:nvPr/>
          </p:nvPicPr>
          <p:blipFill>
            <a:blip r:embed="rId4"/>
            <a:stretch>
              <a:fillRect/>
            </a:stretch>
          </p:blipFill>
          <p:spPr>
            <a:xfrm>
              <a:off x="554927" y="2549458"/>
              <a:ext cx="191250" cy="180000"/>
            </a:xfrm>
            <a:prstGeom prst="rect">
              <a:avLst/>
            </a:prstGeom>
          </p:spPr>
        </p:pic>
      </p:grpSp>
      <p:grpSp>
        <p:nvGrpSpPr>
          <p:cNvPr id="43" name="Grup 42"/>
          <p:cNvGrpSpPr/>
          <p:nvPr/>
        </p:nvGrpSpPr>
        <p:grpSpPr>
          <a:xfrm>
            <a:off x="554927" y="2573187"/>
            <a:ext cx="6844162" cy="646331"/>
            <a:chOff x="554927" y="2447025"/>
            <a:chExt cx="6844162" cy="646331"/>
          </a:xfrm>
        </p:grpSpPr>
        <p:sp>
          <p:nvSpPr>
            <p:cNvPr id="44" name="Dikdörtgen 43"/>
            <p:cNvSpPr/>
            <p:nvPr/>
          </p:nvSpPr>
          <p:spPr>
            <a:xfrm>
              <a:off x="746176" y="2447025"/>
              <a:ext cx="6652913" cy="646331"/>
            </a:xfrm>
            <a:prstGeom prst="rect">
              <a:avLst/>
            </a:prstGeom>
          </p:spPr>
          <p:txBody>
            <a:bodyPr wrap="square">
              <a:spAutoFit/>
            </a:bodyPr>
            <a:lstStyle/>
            <a:p>
              <a:r>
                <a:rPr lang="tr-TR" dirty="0">
                  <a:solidFill>
                    <a:srgbClr val="575757"/>
                  </a:solidFill>
                </a:rPr>
                <a:t>Oyunlarda alınan başarı ve ilerlemeleri gerçek hayattaki </a:t>
              </a:r>
            </a:p>
            <a:p>
              <a:r>
                <a:rPr lang="tr-TR" dirty="0">
                  <a:solidFill>
                    <a:srgbClr val="575757"/>
                  </a:solidFill>
                </a:rPr>
                <a:t>başarılardan daha çok önemsemeye başlamak</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grpSp>
        <p:nvGrpSpPr>
          <p:cNvPr id="46" name="Grup 45"/>
          <p:cNvGrpSpPr/>
          <p:nvPr/>
        </p:nvGrpSpPr>
        <p:grpSpPr>
          <a:xfrm>
            <a:off x="554927" y="3200077"/>
            <a:ext cx="6844162" cy="646331"/>
            <a:chOff x="554927" y="2447025"/>
            <a:chExt cx="6844162" cy="646331"/>
          </a:xfrm>
        </p:grpSpPr>
        <p:sp>
          <p:nvSpPr>
            <p:cNvPr id="47" name="Dikdörtgen 46"/>
            <p:cNvSpPr/>
            <p:nvPr/>
          </p:nvSpPr>
          <p:spPr>
            <a:xfrm>
              <a:off x="746176" y="2447025"/>
              <a:ext cx="6652913" cy="646331"/>
            </a:xfrm>
            <a:prstGeom prst="rect">
              <a:avLst/>
            </a:prstGeom>
          </p:spPr>
          <p:txBody>
            <a:bodyPr wrap="square">
              <a:spAutoFit/>
            </a:bodyPr>
            <a:lstStyle/>
            <a:p>
              <a:r>
                <a:rPr lang="tr-TR" dirty="0">
                  <a:solidFill>
                    <a:srgbClr val="575757"/>
                  </a:solidFill>
                </a:rPr>
                <a:t>Aileden uzaklaşmak, oyun başında geçirilen süreyle ilgili</a:t>
              </a:r>
            </a:p>
            <a:p>
              <a:r>
                <a:rPr lang="tr-TR" dirty="0">
                  <a:solidFill>
                    <a:srgbClr val="575757"/>
                  </a:solidFill>
                </a:rPr>
                <a:t>tartışmalar yaşamak</a:t>
              </a:r>
            </a:p>
          </p:txBody>
        </p:sp>
        <p:pic>
          <p:nvPicPr>
            <p:cNvPr id="48" name="Resim 47"/>
            <p:cNvPicPr>
              <a:picLocks noChangeAspect="1"/>
            </p:cNvPicPr>
            <p:nvPr/>
          </p:nvPicPr>
          <p:blipFill>
            <a:blip r:embed="rId4"/>
            <a:stretch>
              <a:fillRect/>
            </a:stretch>
          </p:blipFill>
          <p:spPr>
            <a:xfrm>
              <a:off x="554927" y="2549458"/>
              <a:ext cx="191250" cy="180000"/>
            </a:xfrm>
            <a:prstGeom prst="rect">
              <a:avLst/>
            </a:prstGeom>
          </p:spPr>
        </p:pic>
      </p:grpSp>
      <p:grpSp>
        <p:nvGrpSpPr>
          <p:cNvPr id="49" name="Grup 48"/>
          <p:cNvGrpSpPr/>
          <p:nvPr/>
        </p:nvGrpSpPr>
        <p:grpSpPr>
          <a:xfrm>
            <a:off x="554927" y="3846408"/>
            <a:ext cx="6844162" cy="923330"/>
            <a:chOff x="554927" y="2447025"/>
            <a:chExt cx="6844162" cy="923330"/>
          </a:xfrm>
        </p:grpSpPr>
        <p:sp>
          <p:nvSpPr>
            <p:cNvPr id="50" name="Dikdörtgen 49"/>
            <p:cNvSpPr/>
            <p:nvPr/>
          </p:nvSpPr>
          <p:spPr>
            <a:xfrm>
              <a:off x="746176" y="2447025"/>
              <a:ext cx="6652913" cy="923330"/>
            </a:xfrm>
            <a:prstGeom prst="rect">
              <a:avLst/>
            </a:prstGeom>
          </p:spPr>
          <p:txBody>
            <a:bodyPr wrap="square">
              <a:spAutoFit/>
            </a:bodyPr>
            <a:lstStyle/>
            <a:p>
              <a:r>
                <a:rPr lang="tr-TR" dirty="0">
                  <a:solidFill>
                    <a:srgbClr val="575757"/>
                  </a:solidFill>
                </a:rPr>
                <a:t>Oyun başında geçirilen fazla süre sonucu notların kötüleşmesi, devamsızlık sorunları, arkadaşlık ilişkilerinin bozulması, uykusuz kalma sorunlarının görülmesi</a:t>
              </a:r>
            </a:p>
          </p:txBody>
        </p:sp>
        <p:pic>
          <p:nvPicPr>
            <p:cNvPr id="51" name="Resim 50"/>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6" name="Oval 6"/>
          <p:cNvSpPr>
            <a:spLocks noChangeArrowheads="1"/>
          </p:cNvSpPr>
          <p:nvPr/>
        </p:nvSpPr>
        <p:spPr bwMode="auto">
          <a:xfrm>
            <a:off x="8477309" y="1443107"/>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Tree>
    <p:extLst>
      <p:ext uri="{BB962C8B-B14F-4D97-AF65-F5344CB8AC3E}">
        <p14:creationId xmlns:p14="http://schemas.microsoft.com/office/powerpoint/2010/main" val="31261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50"/>
                                        <p:tgtEl>
                                          <p:spTgt spid="49"/>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250"/>
                                        <p:tgtEl>
                                          <p:spTgt spid="55"/>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1">
            <a:blip r:embed="rId3"/>
            <a:srcRect/>
            <a:stretch>
              <a:fillRect t="-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8" name="Dikdörtgen 17"/>
          <p:cNvSpPr/>
          <p:nvPr/>
        </p:nvSpPr>
        <p:spPr>
          <a:xfrm>
            <a:off x="-6918" y="0"/>
            <a:ext cx="12212637" cy="6858000"/>
          </a:xfrm>
          <a:prstGeom prst="rect">
            <a:avLst/>
          </a:prstGeom>
          <a:solidFill>
            <a:srgbClr val="D18D05">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60537"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8392"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7521354" cy="1015663"/>
          </a:xfrm>
          <a:prstGeom prst="rect">
            <a:avLst/>
          </a:prstGeom>
          <a:noFill/>
        </p:spPr>
        <p:txBody>
          <a:bodyPr wrap="none" rtlCol="0">
            <a:spAutoFit/>
          </a:bodyPr>
          <a:lstStyle/>
          <a:p>
            <a:r>
              <a:rPr lang="tr-TR" sz="6000" b="1" dirty="0">
                <a:solidFill>
                  <a:prstClr val="white"/>
                </a:solidFill>
              </a:rPr>
              <a:t>Kurtulmak için öneriler</a:t>
            </a:r>
          </a:p>
        </p:txBody>
      </p:sp>
      <p:grpSp>
        <p:nvGrpSpPr>
          <p:cNvPr id="19" name="Grup 18"/>
          <p:cNvGrpSpPr/>
          <p:nvPr/>
        </p:nvGrpSpPr>
        <p:grpSpPr>
          <a:xfrm>
            <a:off x="554927" y="2047206"/>
            <a:ext cx="6550549" cy="369332"/>
            <a:chOff x="554927" y="2047206"/>
            <a:chExt cx="6550549" cy="369332"/>
          </a:xfrm>
        </p:grpSpPr>
        <p:sp>
          <p:nvSpPr>
            <p:cNvPr id="20" name="Dikdörtgen 19"/>
            <p:cNvSpPr/>
            <p:nvPr/>
          </p:nvSpPr>
          <p:spPr>
            <a:xfrm>
              <a:off x="746178" y="2047206"/>
              <a:ext cx="6359298" cy="369332"/>
            </a:xfrm>
            <a:prstGeom prst="rect">
              <a:avLst/>
            </a:prstGeom>
          </p:spPr>
          <p:txBody>
            <a:bodyPr wrap="square">
              <a:spAutoFit/>
            </a:bodyPr>
            <a:lstStyle/>
            <a:p>
              <a:r>
                <a:rPr lang="tr-TR" dirty="0">
                  <a:solidFill>
                    <a:prstClr val="white"/>
                  </a:solidFill>
                </a:rPr>
                <a:t>Yavaş yavaş ama kararlı olarak azaltın.</a:t>
              </a:r>
            </a:p>
          </p:txBody>
        </p:sp>
        <p:pic>
          <p:nvPicPr>
            <p:cNvPr id="21" name="Resim 20"/>
            <p:cNvPicPr>
              <a:picLocks noChangeAspect="1"/>
            </p:cNvPicPr>
            <p:nvPr/>
          </p:nvPicPr>
          <p:blipFill>
            <a:blip r:embed="rId5"/>
            <a:stretch>
              <a:fillRect/>
            </a:stretch>
          </p:blipFill>
          <p:spPr>
            <a:xfrm>
              <a:off x="554927" y="2158441"/>
              <a:ext cx="191250" cy="180000"/>
            </a:xfrm>
            <a:prstGeom prst="rect">
              <a:avLst/>
            </a:prstGeom>
          </p:spPr>
        </p:pic>
      </p:grpSp>
      <p:grpSp>
        <p:nvGrpSpPr>
          <p:cNvPr id="22" name="Grup 21"/>
          <p:cNvGrpSpPr/>
          <p:nvPr/>
        </p:nvGrpSpPr>
        <p:grpSpPr>
          <a:xfrm>
            <a:off x="550734" y="2521363"/>
            <a:ext cx="6554742" cy="369332"/>
            <a:chOff x="550734" y="2521363"/>
            <a:chExt cx="6554742" cy="369332"/>
          </a:xfrm>
        </p:grpSpPr>
        <p:sp>
          <p:nvSpPr>
            <p:cNvPr id="23" name="Dikdörtgen 22"/>
            <p:cNvSpPr/>
            <p:nvPr/>
          </p:nvSpPr>
          <p:spPr>
            <a:xfrm>
              <a:off x="746178" y="2521363"/>
              <a:ext cx="6359298" cy="369332"/>
            </a:xfrm>
            <a:prstGeom prst="rect">
              <a:avLst/>
            </a:prstGeom>
          </p:spPr>
          <p:txBody>
            <a:bodyPr wrap="square">
              <a:spAutoFit/>
            </a:bodyPr>
            <a:lstStyle/>
            <a:p>
              <a:r>
                <a:rPr lang="tr-TR" dirty="0">
                  <a:solidFill>
                    <a:prstClr val="white"/>
                  </a:solidFill>
                </a:rPr>
                <a:t>Oyunun yerini doldurun (Spor,  hobi, vb.)</a:t>
              </a:r>
            </a:p>
          </p:txBody>
        </p:sp>
        <p:pic>
          <p:nvPicPr>
            <p:cNvPr id="24" name="Resim 23"/>
            <p:cNvPicPr>
              <a:picLocks noChangeAspect="1"/>
            </p:cNvPicPr>
            <p:nvPr/>
          </p:nvPicPr>
          <p:blipFill>
            <a:blip r:embed="rId5"/>
            <a:stretch>
              <a:fillRect/>
            </a:stretch>
          </p:blipFill>
          <p:spPr>
            <a:xfrm>
              <a:off x="550734" y="2636204"/>
              <a:ext cx="191250" cy="180000"/>
            </a:xfrm>
            <a:prstGeom prst="rect">
              <a:avLst/>
            </a:prstGeom>
          </p:spPr>
        </p:pic>
      </p:grpSp>
      <p:grpSp>
        <p:nvGrpSpPr>
          <p:cNvPr id="25" name="Grup 24"/>
          <p:cNvGrpSpPr/>
          <p:nvPr/>
        </p:nvGrpSpPr>
        <p:grpSpPr>
          <a:xfrm>
            <a:off x="550734" y="3021150"/>
            <a:ext cx="6848356" cy="646331"/>
            <a:chOff x="550734" y="3021150"/>
            <a:chExt cx="6848356" cy="646331"/>
          </a:xfrm>
        </p:grpSpPr>
        <p:sp>
          <p:nvSpPr>
            <p:cNvPr id="27" name="Dikdörtgen 26"/>
            <p:cNvSpPr/>
            <p:nvPr/>
          </p:nvSpPr>
          <p:spPr>
            <a:xfrm>
              <a:off x="746177" y="3021150"/>
              <a:ext cx="6652913" cy="646331"/>
            </a:xfrm>
            <a:prstGeom prst="rect">
              <a:avLst/>
            </a:prstGeom>
          </p:spPr>
          <p:txBody>
            <a:bodyPr wrap="square">
              <a:spAutoFit/>
            </a:bodyPr>
            <a:lstStyle/>
            <a:p>
              <a:r>
                <a:rPr lang="tr-TR" dirty="0">
                  <a:solidFill>
                    <a:prstClr val="white"/>
                  </a:solidFill>
                </a:rPr>
                <a:t>Düşünün! Sanal ortamdaki başarı ve </a:t>
              </a:r>
            </a:p>
            <a:p>
              <a:r>
                <a:rPr lang="tr-TR" dirty="0">
                  <a:solidFill>
                    <a:prstClr val="white"/>
                  </a:solidFill>
                </a:rPr>
                <a:t>saygınlık mı daha değerli, gerçek hayattaki mi?</a:t>
              </a:r>
            </a:p>
          </p:txBody>
        </p:sp>
        <p:pic>
          <p:nvPicPr>
            <p:cNvPr id="29" name="Resim 28"/>
            <p:cNvPicPr>
              <a:picLocks noChangeAspect="1"/>
            </p:cNvPicPr>
            <p:nvPr/>
          </p:nvPicPr>
          <p:blipFill>
            <a:blip r:embed="rId5"/>
            <a:stretch>
              <a:fillRect/>
            </a:stretch>
          </p:blipFill>
          <p:spPr>
            <a:xfrm>
              <a:off x="550734" y="3122417"/>
              <a:ext cx="191250" cy="180000"/>
            </a:xfrm>
            <a:prstGeom prst="rect">
              <a:avLst/>
            </a:prstGeom>
          </p:spPr>
        </p:pic>
      </p:grpSp>
      <p:grpSp>
        <p:nvGrpSpPr>
          <p:cNvPr id="30" name="Grup 29"/>
          <p:cNvGrpSpPr/>
          <p:nvPr/>
        </p:nvGrpSpPr>
        <p:grpSpPr>
          <a:xfrm>
            <a:off x="550733" y="3741053"/>
            <a:ext cx="6848357" cy="369332"/>
            <a:chOff x="550733" y="3741053"/>
            <a:chExt cx="6848357" cy="369332"/>
          </a:xfrm>
        </p:grpSpPr>
        <p:sp>
          <p:nvSpPr>
            <p:cNvPr id="31" name="Dikdörtgen 30"/>
            <p:cNvSpPr/>
            <p:nvPr/>
          </p:nvSpPr>
          <p:spPr>
            <a:xfrm>
              <a:off x="746177" y="3741053"/>
              <a:ext cx="6652913" cy="369332"/>
            </a:xfrm>
            <a:prstGeom prst="rect">
              <a:avLst/>
            </a:prstGeom>
          </p:spPr>
          <p:txBody>
            <a:bodyPr wrap="square">
              <a:spAutoFit/>
            </a:bodyPr>
            <a:lstStyle/>
            <a:p>
              <a:r>
                <a:rPr lang="tr-TR" dirty="0">
                  <a:solidFill>
                    <a:prstClr val="white"/>
                  </a:solidFill>
                </a:rPr>
                <a:t>Zararlarını, sizden aldıklarını değerlendirin.</a:t>
              </a:r>
            </a:p>
          </p:txBody>
        </p:sp>
        <p:pic>
          <p:nvPicPr>
            <p:cNvPr id="32" name="Resim 31"/>
            <p:cNvPicPr>
              <a:picLocks noChangeAspect="1"/>
            </p:cNvPicPr>
            <p:nvPr/>
          </p:nvPicPr>
          <p:blipFill>
            <a:blip r:embed="rId5"/>
            <a:stretch>
              <a:fillRect/>
            </a:stretch>
          </p:blipFill>
          <p:spPr>
            <a:xfrm>
              <a:off x="550733" y="3838994"/>
              <a:ext cx="191250" cy="180000"/>
            </a:xfrm>
            <a:prstGeom prst="rect">
              <a:avLst/>
            </a:prstGeom>
          </p:spPr>
        </p:pic>
      </p:grpSp>
      <p:grpSp>
        <p:nvGrpSpPr>
          <p:cNvPr id="34" name="Grup 33"/>
          <p:cNvGrpSpPr/>
          <p:nvPr/>
        </p:nvGrpSpPr>
        <p:grpSpPr>
          <a:xfrm>
            <a:off x="550733" y="4231838"/>
            <a:ext cx="6848357" cy="369332"/>
            <a:chOff x="550733" y="4231838"/>
            <a:chExt cx="6848357" cy="369332"/>
          </a:xfrm>
        </p:grpSpPr>
        <p:sp>
          <p:nvSpPr>
            <p:cNvPr id="35" name="Dikdörtgen 34"/>
            <p:cNvSpPr/>
            <p:nvPr/>
          </p:nvSpPr>
          <p:spPr>
            <a:xfrm>
              <a:off x="746177" y="4231838"/>
              <a:ext cx="6652913" cy="369332"/>
            </a:xfrm>
            <a:prstGeom prst="rect">
              <a:avLst/>
            </a:prstGeom>
          </p:spPr>
          <p:txBody>
            <a:bodyPr wrap="square">
              <a:spAutoFit/>
            </a:bodyPr>
            <a:lstStyle/>
            <a:p>
              <a:r>
                <a:rPr lang="tr-TR" dirty="0">
                  <a:solidFill>
                    <a:prstClr val="white"/>
                  </a:solidFill>
                </a:rPr>
                <a:t>Gerekirse uzman yardımı alın.</a:t>
              </a:r>
            </a:p>
          </p:txBody>
        </p:sp>
        <p:pic>
          <p:nvPicPr>
            <p:cNvPr id="36" name="Resim 35"/>
            <p:cNvPicPr>
              <a:picLocks noChangeAspect="1"/>
            </p:cNvPicPr>
            <p:nvPr/>
          </p:nvPicPr>
          <p:blipFill>
            <a:blip r:embed="rId5"/>
            <a:stretch>
              <a:fillRect/>
            </a:stretch>
          </p:blipFill>
          <p:spPr>
            <a:xfrm>
              <a:off x="550733" y="4357788"/>
              <a:ext cx="191250" cy="180000"/>
            </a:xfrm>
            <a:prstGeom prst="rect">
              <a:avLst/>
            </a:prstGeom>
          </p:spPr>
        </p:pic>
      </p:grpSp>
    </p:spTree>
    <p:extLst>
      <p:ext uri="{BB962C8B-B14F-4D97-AF65-F5344CB8AC3E}">
        <p14:creationId xmlns:p14="http://schemas.microsoft.com/office/powerpoint/2010/main" val="5127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50" fill="hold"/>
                                        <p:tgtEl>
                                          <p:spTgt spid="26"/>
                                        </p:tgtEl>
                                        <p:attrNameLst>
                                          <p:attrName>ppt_x</p:attrName>
                                        </p:attrNameLst>
                                      </p:cBhvr>
                                      <p:tavLst>
                                        <p:tav tm="0">
                                          <p:val>
                                            <p:strVal val="0-#ppt_w/2"/>
                                          </p:val>
                                        </p:tav>
                                        <p:tav tm="100000">
                                          <p:val>
                                            <p:strVal val="#ppt_x"/>
                                          </p:val>
                                        </p:tav>
                                      </p:tavLst>
                                    </p:anim>
                                    <p:anim calcmode="lin" valueType="num">
                                      <p:cBhvr additive="base">
                                        <p:cTn id="23" dur="25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50"/>
                                        <p:tgtEl>
                                          <p:spTgt spid="22"/>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50"/>
                                        <p:tgtEl>
                                          <p:spTgt spid="25"/>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250"/>
                                        <p:tgtEl>
                                          <p:spTgt spid="30"/>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26" grpId="0" animBg="1"/>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426962" y="314631"/>
            <a:ext cx="5593774" cy="1015663"/>
          </a:xfrm>
          <a:prstGeom prst="rect">
            <a:avLst/>
          </a:prstGeom>
          <a:noFill/>
        </p:spPr>
        <p:txBody>
          <a:bodyPr wrap="square" rtlCol="0">
            <a:spAutoFit/>
          </a:bodyPr>
          <a:lstStyle/>
          <a:p>
            <a:r>
              <a:rPr lang="tr-TR" sz="6000" b="1" dirty="0">
                <a:solidFill>
                  <a:prstClr val="black"/>
                </a:solidFill>
              </a:rPr>
              <a:t> </a:t>
            </a:r>
            <a:r>
              <a:rPr lang="tr-TR" sz="4400" b="1" dirty="0">
                <a:solidFill>
                  <a:prstClr val="black"/>
                </a:solidFill>
              </a:rPr>
              <a:t>Cep telefonu</a:t>
            </a:r>
          </a:p>
        </p:txBody>
      </p:sp>
      <p:sp>
        <p:nvSpPr>
          <p:cNvPr id="56" name="Oval 6"/>
          <p:cNvSpPr>
            <a:spLocks noChangeArrowheads="1"/>
          </p:cNvSpPr>
          <p:nvPr/>
        </p:nvSpPr>
        <p:spPr bwMode="auto">
          <a:xfrm>
            <a:off x="9712345" y="881566"/>
            <a:ext cx="2315473" cy="2335323"/>
          </a:xfrm>
          <a:prstGeom prst="ellipse">
            <a:avLst/>
          </a:prstGeom>
          <a:blipFill dpi="0" rotWithShape="1">
            <a:blip r:embed="rId3"/>
            <a:srcRect/>
            <a:stretch>
              <a:fillRect l="-21000" t="-7000" r="-6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9" name="Metin kutusu 28"/>
          <p:cNvSpPr txBox="1"/>
          <p:nvPr/>
        </p:nvSpPr>
        <p:spPr>
          <a:xfrm>
            <a:off x="467904" y="1795279"/>
            <a:ext cx="7347268" cy="2246769"/>
          </a:xfrm>
          <a:prstGeom prst="rect">
            <a:avLst/>
          </a:prstGeom>
          <a:noFill/>
        </p:spPr>
        <p:txBody>
          <a:bodyPr wrap="none" rtlCol="0">
            <a:spAutoFit/>
          </a:bodyPr>
          <a:lstStyle/>
          <a:p>
            <a:r>
              <a:rPr lang="tr-TR" sz="2000" b="1" dirty="0">
                <a:solidFill>
                  <a:prstClr val="black">
                    <a:lumMod val="65000"/>
                    <a:lumOff val="35000"/>
                  </a:prstClr>
                </a:solidFill>
              </a:rPr>
              <a:t>1. </a:t>
            </a:r>
            <a:r>
              <a:rPr lang="tr-TR" sz="2000" dirty="0">
                <a:solidFill>
                  <a:prstClr val="black">
                    <a:lumMod val="65000"/>
                    <a:lumOff val="35000"/>
                  </a:prstClr>
                </a:solidFill>
              </a:rPr>
              <a:t>Uyuduğumda cep telefonum ulaşabileceğim yerde durur.</a:t>
            </a:r>
          </a:p>
          <a:p>
            <a:endParaRPr lang="tr-TR" sz="2000" dirty="0">
              <a:solidFill>
                <a:prstClr val="black">
                  <a:lumMod val="65000"/>
                  <a:lumOff val="35000"/>
                </a:prstClr>
              </a:solidFill>
            </a:endParaRPr>
          </a:p>
          <a:p>
            <a:r>
              <a:rPr lang="tr-TR" sz="2000" b="1" dirty="0">
                <a:solidFill>
                  <a:prstClr val="black">
                    <a:lumMod val="65000"/>
                    <a:lumOff val="35000"/>
                  </a:prstClr>
                </a:solidFill>
              </a:rPr>
              <a:t>2. </a:t>
            </a:r>
            <a:r>
              <a:rPr lang="tr-TR" sz="2000" dirty="0">
                <a:solidFill>
                  <a:prstClr val="black">
                    <a:lumMod val="65000"/>
                    <a:lumOff val="35000"/>
                  </a:prstClr>
                </a:solidFill>
              </a:rPr>
              <a:t>Cep telefonumu her zaman yanımda taşırım.</a:t>
            </a:r>
          </a:p>
          <a:p>
            <a:endParaRPr lang="tr-TR" sz="2000" dirty="0">
              <a:solidFill>
                <a:prstClr val="black">
                  <a:lumMod val="65000"/>
                  <a:lumOff val="35000"/>
                </a:prstClr>
              </a:solidFill>
            </a:endParaRPr>
          </a:p>
          <a:p>
            <a:r>
              <a:rPr lang="tr-TR" sz="2000" b="1" dirty="0">
                <a:solidFill>
                  <a:prstClr val="black">
                    <a:lumMod val="65000"/>
                    <a:lumOff val="35000"/>
                  </a:prstClr>
                </a:solidFill>
              </a:rPr>
              <a:t>3. </a:t>
            </a:r>
            <a:r>
              <a:rPr lang="tr-TR" sz="2000" dirty="0">
                <a:solidFill>
                  <a:prstClr val="black">
                    <a:lumMod val="65000"/>
                    <a:lumOff val="35000"/>
                  </a:prstClr>
                </a:solidFill>
              </a:rPr>
              <a:t>Cep telefonumu sık sık kontrol ederim.</a:t>
            </a:r>
          </a:p>
          <a:p>
            <a:endParaRPr lang="tr-TR" sz="2000" dirty="0">
              <a:solidFill>
                <a:prstClr val="black">
                  <a:lumMod val="65000"/>
                  <a:lumOff val="35000"/>
                </a:prstClr>
              </a:solidFill>
            </a:endParaRPr>
          </a:p>
          <a:p>
            <a:r>
              <a:rPr lang="tr-TR" sz="2000" b="1" dirty="0">
                <a:solidFill>
                  <a:prstClr val="black">
                    <a:lumMod val="65000"/>
                    <a:lumOff val="35000"/>
                  </a:prstClr>
                </a:solidFill>
              </a:rPr>
              <a:t>4. </a:t>
            </a:r>
            <a:r>
              <a:rPr lang="tr-TR" sz="2000" dirty="0">
                <a:solidFill>
                  <a:prstClr val="black">
                    <a:lumMod val="65000"/>
                    <a:lumOff val="35000"/>
                  </a:prstClr>
                </a:solidFill>
              </a:rPr>
              <a:t>Cep telefonumu kullanmaktan günlük işlerime vakit ayıramıyorum.</a:t>
            </a:r>
          </a:p>
        </p:txBody>
      </p:sp>
      <p:sp>
        <p:nvSpPr>
          <p:cNvPr id="30" name="Dikdörtgen 29"/>
          <p:cNvSpPr/>
          <p:nvPr/>
        </p:nvSpPr>
        <p:spPr>
          <a:xfrm>
            <a:off x="467904" y="1137345"/>
            <a:ext cx="9244441" cy="646331"/>
          </a:xfrm>
          <a:prstGeom prst="rect">
            <a:avLst/>
          </a:prstGeom>
        </p:spPr>
        <p:txBody>
          <a:bodyPr wrap="square">
            <a:spAutoFit/>
          </a:bodyPr>
          <a:lstStyle/>
          <a:p>
            <a:r>
              <a:rPr lang="tr-TR" dirty="0">
                <a:solidFill>
                  <a:prstClr val="black">
                    <a:lumMod val="65000"/>
                    <a:lumOff val="35000"/>
                  </a:prstClr>
                </a:solidFill>
              </a:rPr>
              <a:t>Aşağıdaki cümlelerin en az 5’ine </a:t>
            </a:r>
            <a:r>
              <a:rPr lang="tr-TR" dirty="0" smtClean="0">
                <a:solidFill>
                  <a:prstClr val="black">
                    <a:lumMod val="65000"/>
                    <a:lumOff val="35000"/>
                  </a:prstClr>
                </a:solidFill>
              </a:rPr>
              <a:t>katılıyorsanız cep telefonu bağımlısı </a:t>
            </a:r>
            <a:r>
              <a:rPr lang="tr-TR" dirty="0">
                <a:solidFill>
                  <a:prstClr val="black">
                    <a:lumMod val="65000"/>
                    <a:lumOff val="35000"/>
                  </a:prstClr>
                </a:solidFill>
              </a:rPr>
              <a:t>olma riski taşıdığınız söylenebilir</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62" y="4014787"/>
            <a:ext cx="7615238"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03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wipe(left)">
                                      <p:cBhvr>
                                        <p:cTn id="32" dur="250"/>
                                        <p:tgtEl>
                                          <p:spTgt spid="29">
                                            <p:txEl>
                                              <p:pRg st="0" end="0"/>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29">
                                            <p:txEl>
                                              <p:pRg st="2" end="2"/>
                                            </p:txEl>
                                          </p:spTgt>
                                        </p:tgtEl>
                                        <p:attrNameLst>
                                          <p:attrName>style.visibility</p:attrName>
                                        </p:attrNameLst>
                                      </p:cBhvr>
                                      <p:to>
                                        <p:strVal val="visible"/>
                                      </p:to>
                                    </p:set>
                                    <p:animEffect transition="in" filter="wipe(left)">
                                      <p:cBhvr>
                                        <p:cTn id="36" dur="250"/>
                                        <p:tgtEl>
                                          <p:spTgt spid="29">
                                            <p:txEl>
                                              <p:pRg st="2" end="2"/>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9">
                                            <p:txEl>
                                              <p:pRg st="4" end="4"/>
                                            </p:txEl>
                                          </p:spTgt>
                                        </p:tgtEl>
                                        <p:attrNameLst>
                                          <p:attrName>style.visibility</p:attrName>
                                        </p:attrNameLst>
                                      </p:cBhvr>
                                      <p:to>
                                        <p:strVal val="visible"/>
                                      </p:to>
                                    </p:set>
                                    <p:animEffect transition="in" filter="wipe(left)">
                                      <p:cBhvr>
                                        <p:cTn id="40" dur="250"/>
                                        <p:tgtEl>
                                          <p:spTgt spid="29">
                                            <p:txEl>
                                              <p:pRg st="4" end="4"/>
                                            </p:txEl>
                                          </p:spTgt>
                                        </p:tgtEl>
                                      </p:cBhvr>
                                    </p:animEffect>
                                  </p:childTnLst>
                                </p:cTn>
                              </p:par>
                            </p:childTnLst>
                          </p:cTn>
                        </p:par>
                        <p:par>
                          <p:cTn id="41" fill="hold">
                            <p:stCondLst>
                              <p:cond delay="2250"/>
                            </p:stCondLst>
                            <p:childTnLst>
                              <p:par>
                                <p:cTn id="42" presetID="22" presetClass="entr" presetSubtype="8" fill="hold" grpId="0" nodeType="afterEffect">
                                  <p:stCondLst>
                                    <p:cond delay="0"/>
                                  </p:stCondLst>
                                  <p:childTnLst>
                                    <p:set>
                                      <p:cBhvr>
                                        <p:cTn id="43" dur="1" fill="hold">
                                          <p:stCondLst>
                                            <p:cond delay="0"/>
                                          </p:stCondLst>
                                        </p:cTn>
                                        <p:tgtEl>
                                          <p:spTgt spid="29">
                                            <p:txEl>
                                              <p:pRg st="6" end="6"/>
                                            </p:txEl>
                                          </p:spTgt>
                                        </p:tgtEl>
                                        <p:attrNameLst>
                                          <p:attrName>style.visibility</p:attrName>
                                        </p:attrNameLst>
                                      </p:cBhvr>
                                      <p:to>
                                        <p:strVal val="visible"/>
                                      </p:to>
                                    </p:set>
                                    <p:animEffect transition="in" filter="wipe(left)">
                                      <p:cBhvr>
                                        <p:cTn id="44" dur="25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6" grpId="0" animBg="1"/>
      <p:bldP spid="29" grpId="0" build="p"/>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9007081" cy="707886"/>
          </a:xfrm>
          <a:prstGeom prst="rect">
            <a:avLst/>
          </a:prstGeom>
          <a:noFill/>
        </p:spPr>
        <p:txBody>
          <a:bodyPr wrap="none" rtlCol="0">
            <a:spAutoFit/>
          </a:bodyPr>
          <a:lstStyle/>
          <a:p>
            <a:r>
              <a:rPr lang="tr-TR" sz="4000" b="1" dirty="0">
                <a:solidFill>
                  <a:prstClr val="black"/>
                </a:solidFill>
              </a:rPr>
              <a:t>Cep telefonu </a:t>
            </a:r>
            <a:r>
              <a:rPr lang="tr-TR" sz="4000" b="1" dirty="0" smtClean="0">
                <a:solidFill>
                  <a:prstClr val="black"/>
                </a:solidFill>
              </a:rPr>
              <a:t>bağımlılığıyla baş </a:t>
            </a:r>
            <a:r>
              <a:rPr lang="tr-TR" sz="4000" b="1" dirty="0">
                <a:solidFill>
                  <a:prstClr val="black"/>
                </a:solidFill>
              </a:rPr>
              <a:t>etmek için</a:t>
            </a:r>
          </a:p>
        </p:txBody>
      </p:sp>
      <p:sp>
        <p:nvSpPr>
          <p:cNvPr id="16" name="Freeform 5"/>
          <p:cNvSpPr>
            <a:spLocks/>
          </p:cNvSpPr>
          <p:nvPr/>
        </p:nvSpPr>
        <p:spPr bwMode="auto">
          <a:xfrm>
            <a:off x="8868723" y="1259976"/>
            <a:ext cx="2862296" cy="2270466"/>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35000" t="-24000" r="-14000"/>
            </a:stretch>
          </a:blip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7" name="Metin kutusu 16"/>
          <p:cNvSpPr txBox="1"/>
          <p:nvPr/>
        </p:nvSpPr>
        <p:spPr>
          <a:xfrm>
            <a:off x="553142" y="1223153"/>
            <a:ext cx="6659793" cy="1015663"/>
          </a:xfrm>
          <a:prstGeom prst="rect">
            <a:avLst/>
          </a:prstGeom>
          <a:noFill/>
        </p:spPr>
        <p:txBody>
          <a:bodyPr wrap="square" rtlCol="0">
            <a:spAutoFit/>
          </a:bodyPr>
          <a:lstStyle/>
          <a:p>
            <a:r>
              <a:rPr lang="tr-TR" sz="2000" dirty="0">
                <a:solidFill>
                  <a:srgbClr val="575757"/>
                </a:solidFill>
              </a:rPr>
              <a:t>Sabah uyandığınızda kendinizi hazır hissetmeden</a:t>
            </a:r>
          </a:p>
          <a:p>
            <a:r>
              <a:rPr lang="tr-TR" sz="2000" dirty="0">
                <a:solidFill>
                  <a:srgbClr val="575757"/>
                </a:solidFill>
              </a:rPr>
              <a:t>(giyinmeden, kahvaltı etmeden vb.) cep telefonunuzu</a:t>
            </a:r>
          </a:p>
          <a:p>
            <a:r>
              <a:rPr lang="tr-TR" sz="2000" dirty="0">
                <a:solidFill>
                  <a:srgbClr val="575757"/>
                </a:solidFill>
              </a:rPr>
              <a:t>elinize almayın. </a:t>
            </a:r>
          </a:p>
        </p:txBody>
      </p:sp>
      <p:sp>
        <p:nvSpPr>
          <p:cNvPr id="18" name="Dikdörtgen 17"/>
          <p:cNvSpPr/>
          <p:nvPr/>
        </p:nvSpPr>
        <p:spPr>
          <a:xfrm>
            <a:off x="553142" y="2367305"/>
            <a:ext cx="6359298" cy="707886"/>
          </a:xfrm>
          <a:prstGeom prst="rect">
            <a:avLst/>
          </a:prstGeom>
        </p:spPr>
        <p:txBody>
          <a:bodyPr wrap="square">
            <a:spAutoFit/>
          </a:bodyPr>
          <a:lstStyle/>
          <a:p>
            <a:r>
              <a:rPr lang="tr-TR" sz="2000" dirty="0">
                <a:solidFill>
                  <a:srgbClr val="575757"/>
                </a:solidFill>
              </a:rPr>
              <a:t>Güne pozitif ve sağlıklı şeylerle başlayın </a:t>
            </a:r>
          </a:p>
          <a:p>
            <a:r>
              <a:rPr lang="tr-TR" sz="2000" dirty="0">
                <a:solidFill>
                  <a:srgbClr val="575757"/>
                </a:solidFill>
              </a:rPr>
              <a:t>ve öyle sürdürün.</a:t>
            </a:r>
          </a:p>
        </p:txBody>
      </p:sp>
      <p:pic>
        <p:nvPicPr>
          <p:cNvPr id="19" name="Resim 18"/>
          <p:cNvPicPr>
            <a:picLocks noChangeAspect="1"/>
          </p:cNvPicPr>
          <p:nvPr/>
        </p:nvPicPr>
        <p:blipFill>
          <a:blip r:embed="rId4"/>
          <a:stretch>
            <a:fillRect/>
          </a:stretch>
        </p:blipFill>
        <p:spPr>
          <a:xfrm>
            <a:off x="290129" y="1382806"/>
            <a:ext cx="191250" cy="180000"/>
          </a:xfrm>
          <a:prstGeom prst="rect">
            <a:avLst/>
          </a:prstGeom>
        </p:spPr>
      </p:pic>
      <p:pic>
        <p:nvPicPr>
          <p:cNvPr id="20" name="Resim 19"/>
          <p:cNvPicPr>
            <a:picLocks noChangeAspect="1"/>
          </p:cNvPicPr>
          <p:nvPr/>
        </p:nvPicPr>
        <p:blipFill>
          <a:blip r:embed="rId4"/>
          <a:stretch>
            <a:fillRect/>
          </a:stretch>
        </p:blipFill>
        <p:spPr>
          <a:xfrm>
            <a:off x="261025" y="2541248"/>
            <a:ext cx="191250" cy="18000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13" y="3184360"/>
            <a:ext cx="672465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467" y="3373670"/>
            <a:ext cx="188912"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275" y="4646590"/>
            <a:ext cx="64262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467" y="4747556"/>
            <a:ext cx="188912"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691" y="5160314"/>
            <a:ext cx="64262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939" y="5316681"/>
            <a:ext cx="188912"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7350" y="4266530"/>
            <a:ext cx="67246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120" y="5336823"/>
            <a:ext cx="67246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208" y="5575977"/>
            <a:ext cx="188912"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8438" y="4547228"/>
            <a:ext cx="188912"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50" fill="hold"/>
                                        <p:tgtEl>
                                          <p:spTgt spid="27"/>
                                        </p:tgtEl>
                                        <p:attrNameLst>
                                          <p:attrName>ppt_x</p:attrName>
                                        </p:attrNameLst>
                                      </p:cBhvr>
                                      <p:tavLst>
                                        <p:tav tm="0">
                                          <p:val>
                                            <p:strVal val="1+#ppt_w/2"/>
                                          </p:val>
                                        </p:tav>
                                        <p:tav tm="100000">
                                          <p:val>
                                            <p:strVal val="#ppt_x"/>
                                          </p:val>
                                        </p:tav>
                                      </p:tavLst>
                                    </p:anim>
                                    <p:anim calcmode="lin" valueType="num">
                                      <p:cBhvr additive="base">
                                        <p:cTn id="16" dur="25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250" fill="hold"/>
                                        <p:tgtEl>
                                          <p:spTgt spid="26"/>
                                        </p:tgtEl>
                                        <p:attrNameLst>
                                          <p:attrName>ppt_x</p:attrName>
                                        </p:attrNameLst>
                                      </p:cBhvr>
                                      <p:tavLst>
                                        <p:tav tm="0">
                                          <p:val>
                                            <p:strVal val="0-#ppt_w/2"/>
                                          </p:val>
                                        </p:tav>
                                        <p:tav tm="100000">
                                          <p:val>
                                            <p:strVal val="#ppt_x"/>
                                          </p:val>
                                        </p:tav>
                                      </p:tavLst>
                                    </p:anim>
                                    <p:anim calcmode="lin" valueType="num">
                                      <p:cBhvr additive="base">
                                        <p:cTn id="21" dur="250" fill="hold"/>
                                        <p:tgtEl>
                                          <p:spTgt spid="2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childTnLst>
                          </p:cTn>
                        </p:par>
                        <p:par>
                          <p:cTn id="26" fill="hold">
                            <p:stCondLst>
                              <p:cond delay="1250"/>
                            </p:stCondLst>
                            <p:childTnLst>
                              <p:par>
                                <p:cTn id="27" presetID="2" presetClass="entr" presetSubtype="2"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250" fill="hold"/>
                                        <p:tgtEl>
                                          <p:spTgt spid="16"/>
                                        </p:tgtEl>
                                        <p:attrNameLst>
                                          <p:attrName>ppt_x</p:attrName>
                                        </p:attrNameLst>
                                      </p:cBhvr>
                                      <p:tavLst>
                                        <p:tav tm="0">
                                          <p:val>
                                            <p:strVal val="1+#ppt_w/2"/>
                                          </p:val>
                                        </p:tav>
                                        <p:tav tm="100000">
                                          <p:val>
                                            <p:strVal val="#ppt_x"/>
                                          </p:val>
                                        </p:tav>
                                      </p:tavLst>
                                    </p:anim>
                                    <p:anim calcmode="lin" valueType="num">
                                      <p:cBhvr additive="base">
                                        <p:cTn id="30" dur="25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6" grpId="0" animBg="1"/>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8912927" y="4148919"/>
            <a:ext cx="3279073" cy="2677331"/>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9000" r="-1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404893" y="388099"/>
            <a:ext cx="7211333" cy="1015663"/>
          </a:xfrm>
          <a:prstGeom prst="rect">
            <a:avLst/>
          </a:prstGeom>
          <a:noFill/>
        </p:spPr>
        <p:txBody>
          <a:bodyPr wrap="none" rtlCol="0">
            <a:spAutoFit/>
          </a:bodyPr>
          <a:lstStyle/>
          <a:p>
            <a:r>
              <a:rPr lang="tr-TR" sz="6000" b="1" dirty="0" smtClean="0">
                <a:solidFill>
                  <a:prstClr val="black"/>
                </a:solidFill>
              </a:rPr>
              <a:t>Teknoloji ve zararları !</a:t>
            </a:r>
            <a:endParaRPr lang="tr-TR" sz="6000" b="1" dirty="0">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Dikdörtgen 24"/>
          <p:cNvSpPr/>
          <p:nvPr/>
        </p:nvSpPr>
        <p:spPr>
          <a:xfrm rot="458170" flipH="1">
            <a:off x="9087035" y="4090694"/>
            <a:ext cx="870502" cy="2678581"/>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10" name="Grup 9"/>
          <p:cNvGrpSpPr/>
          <p:nvPr/>
        </p:nvGrpSpPr>
        <p:grpSpPr>
          <a:xfrm>
            <a:off x="311346" y="1382932"/>
            <a:ext cx="3977286" cy="400110"/>
            <a:chOff x="554927" y="1881525"/>
            <a:chExt cx="3977286" cy="400110"/>
          </a:xfrm>
        </p:grpSpPr>
        <p:sp>
          <p:nvSpPr>
            <p:cNvPr id="16" name="Metin kutusu 15"/>
            <p:cNvSpPr txBox="1"/>
            <p:nvPr/>
          </p:nvSpPr>
          <p:spPr>
            <a:xfrm>
              <a:off x="746177" y="1881525"/>
              <a:ext cx="3786036" cy="400110"/>
            </a:xfrm>
            <a:prstGeom prst="rect">
              <a:avLst/>
            </a:prstGeom>
            <a:noFill/>
          </p:spPr>
          <p:txBody>
            <a:bodyPr wrap="none" rtlCol="0">
              <a:spAutoFit/>
            </a:bodyPr>
            <a:lstStyle/>
            <a:p>
              <a:r>
                <a:rPr lang="tr-TR" sz="2000" dirty="0">
                  <a:solidFill>
                    <a:srgbClr val="575757"/>
                  </a:solidFill>
                </a:rPr>
                <a:t>Kişiler arası duyarlılıkların azalması</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311346" y="1927808"/>
            <a:ext cx="2200646" cy="400110"/>
            <a:chOff x="554927" y="1881525"/>
            <a:chExt cx="2200646" cy="400110"/>
          </a:xfrm>
        </p:grpSpPr>
        <p:sp>
          <p:nvSpPr>
            <p:cNvPr id="26" name="Metin kutusu 25"/>
            <p:cNvSpPr txBox="1"/>
            <p:nvPr/>
          </p:nvSpPr>
          <p:spPr>
            <a:xfrm>
              <a:off x="746177" y="1881525"/>
              <a:ext cx="2009396" cy="400110"/>
            </a:xfrm>
            <a:prstGeom prst="rect">
              <a:avLst/>
            </a:prstGeom>
            <a:noFill/>
          </p:spPr>
          <p:txBody>
            <a:bodyPr wrap="none" rtlCol="0">
              <a:spAutoFit/>
            </a:bodyPr>
            <a:lstStyle/>
            <a:p>
              <a:r>
                <a:rPr lang="tr-TR" sz="2000" dirty="0">
                  <a:solidFill>
                    <a:srgbClr val="575757"/>
                  </a:solidFill>
                </a:rPr>
                <a:t>Özgüvende düşüş</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379752" y="3544263"/>
            <a:ext cx="4499979" cy="707886"/>
            <a:chOff x="566204" y="2006116"/>
            <a:chExt cx="4499979" cy="707886"/>
          </a:xfrm>
        </p:grpSpPr>
        <p:sp>
          <p:nvSpPr>
            <p:cNvPr id="31" name="Metin kutusu 30"/>
            <p:cNvSpPr txBox="1"/>
            <p:nvPr/>
          </p:nvSpPr>
          <p:spPr>
            <a:xfrm>
              <a:off x="771096" y="2006116"/>
              <a:ext cx="4295087" cy="707886"/>
            </a:xfrm>
            <a:prstGeom prst="rect">
              <a:avLst/>
            </a:prstGeom>
            <a:noFill/>
          </p:spPr>
          <p:txBody>
            <a:bodyPr wrap="none" rtlCol="0">
              <a:spAutoFit/>
            </a:bodyPr>
            <a:lstStyle/>
            <a:p>
              <a:r>
                <a:rPr lang="tr-TR" sz="2000" dirty="0">
                  <a:solidFill>
                    <a:srgbClr val="575757"/>
                  </a:solidFill>
                </a:rPr>
                <a:t>Çevreyle arasındaki ilişkinin zayıflaması </a:t>
              </a:r>
            </a:p>
            <a:p>
              <a:r>
                <a:rPr lang="tr-TR" sz="2000" dirty="0">
                  <a:solidFill>
                    <a:srgbClr val="575757"/>
                  </a:solidFill>
                </a:rPr>
                <a:t>ya da </a:t>
              </a:r>
              <a:r>
                <a:rPr lang="tr-TR" sz="2000" dirty="0" smtClean="0">
                  <a:solidFill>
                    <a:srgbClr val="575757"/>
                  </a:solidFill>
                </a:rPr>
                <a:t>kopması, içe dönüklük</a:t>
              </a:r>
              <a:endParaRPr lang="tr-TR" sz="2000" dirty="0">
                <a:solidFill>
                  <a:srgbClr val="575757"/>
                </a:solidFill>
              </a:endParaRPr>
            </a:p>
          </p:txBody>
        </p:sp>
        <p:pic>
          <p:nvPicPr>
            <p:cNvPr id="32" name="Resim 31"/>
            <p:cNvPicPr>
              <a:picLocks noChangeAspect="1"/>
            </p:cNvPicPr>
            <p:nvPr/>
          </p:nvPicPr>
          <p:blipFill>
            <a:blip r:embed="rId4"/>
            <a:stretch>
              <a:fillRect/>
            </a:stretch>
          </p:blipFill>
          <p:spPr>
            <a:xfrm>
              <a:off x="566204" y="2171580"/>
              <a:ext cx="191250" cy="180000"/>
            </a:xfrm>
            <a:prstGeom prst="rect">
              <a:avLst/>
            </a:prstGeom>
          </p:spPr>
        </p:pic>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50" y="4375836"/>
            <a:ext cx="38893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50" y="5182220"/>
            <a:ext cx="43338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1234" y="2237918"/>
            <a:ext cx="3859212"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5161234" y="1492987"/>
            <a:ext cx="5720061" cy="400110"/>
          </a:xfrm>
          <a:prstGeom prst="rect">
            <a:avLst/>
          </a:prstGeom>
          <a:noFill/>
        </p:spPr>
        <p:txBody>
          <a:bodyPr wrap="square" rtlCol="0">
            <a:spAutoFit/>
          </a:bodyPr>
          <a:lstStyle/>
          <a:p>
            <a:r>
              <a:rPr lang="tr-TR" sz="2000" dirty="0" smtClean="0">
                <a:solidFill>
                  <a:prstClr val="black"/>
                </a:solidFill>
              </a:rPr>
              <a:t>Saldırganlık</a:t>
            </a:r>
            <a:endParaRPr lang="tr-TR" sz="2000" dirty="0">
              <a:solidFill>
                <a:prstClr val="black"/>
              </a:solidFill>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405" y="1633896"/>
            <a:ext cx="188913"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683" y="2658604"/>
            <a:ext cx="188913"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464100" y="2534274"/>
            <a:ext cx="4600135" cy="923330"/>
          </a:xfrm>
          <a:prstGeom prst="rect">
            <a:avLst/>
          </a:prstGeom>
          <a:noFill/>
        </p:spPr>
        <p:txBody>
          <a:bodyPr wrap="square" rtlCol="0">
            <a:spAutoFit/>
          </a:bodyPr>
          <a:lstStyle/>
          <a:p>
            <a:r>
              <a:rPr lang="tr-TR" dirty="0" smtClean="0">
                <a:solidFill>
                  <a:prstClr val="black"/>
                </a:solidFill>
              </a:rPr>
              <a:t>Genel sağlık durumunda bozulma (göz yorgunluğu, sırt ve boyun ağrıları, uykusuzluk, yorgunluk, hareketsiz kalma vb.)</a:t>
            </a:r>
            <a:endParaRPr lang="tr-TR" dirty="0">
              <a:solidFill>
                <a:prstClr val="black"/>
              </a:solidFill>
            </a:endParaRPr>
          </a:p>
        </p:txBody>
      </p:sp>
    </p:spTree>
    <p:extLst>
      <p:ext uri="{BB962C8B-B14F-4D97-AF65-F5344CB8AC3E}">
        <p14:creationId xmlns:p14="http://schemas.microsoft.com/office/powerpoint/2010/main" val="289919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par>
                                <p:cTn id="21" presetID="2" presetClass="entr" presetSubtype="2" fill="hold" grpId="0" nodeType="withEffect">
                                  <p:stCondLst>
                                    <p:cond delay="25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250" fill="hold"/>
                                        <p:tgtEl>
                                          <p:spTgt spid="28"/>
                                        </p:tgtEl>
                                        <p:attrNameLst>
                                          <p:attrName>ppt_x</p:attrName>
                                        </p:attrNameLst>
                                      </p:cBhvr>
                                      <p:tavLst>
                                        <p:tav tm="0">
                                          <p:val>
                                            <p:strVal val="1+#ppt_w/2"/>
                                          </p:val>
                                        </p:tav>
                                        <p:tav tm="100000">
                                          <p:val>
                                            <p:strVal val="#ppt_x"/>
                                          </p:val>
                                        </p:tav>
                                      </p:tavLst>
                                    </p:anim>
                                    <p:anim calcmode="lin" valueType="num">
                                      <p:cBhvr additive="base">
                                        <p:cTn id="24" dur="250" fill="hold"/>
                                        <p:tgtEl>
                                          <p:spTgt spid="28"/>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50"/>
                                        <p:tgtEl>
                                          <p:spTgt spid="25"/>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2000"/>
                            </p:stCondLst>
                            <p:childTnLst>
                              <p:par>
                                <p:cTn id="38" presetID="2" presetClass="entr" presetSubtype="2"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250" fill="hold"/>
                                        <p:tgtEl>
                                          <p:spTgt spid="36"/>
                                        </p:tgtEl>
                                        <p:attrNameLst>
                                          <p:attrName>ppt_x</p:attrName>
                                        </p:attrNameLst>
                                      </p:cBhvr>
                                      <p:tavLst>
                                        <p:tav tm="0">
                                          <p:val>
                                            <p:strVal val="1+#ppt_w/2"/>
                                          </p:val>
                                        </p:tav>
                                        <p:tav tm="100000">
                                          <p:val>
                                            <p:strVal val="#ppt_x"/>
                                          </p:val>
                                        </p:tav>
                                      </p:tavLst>
                                    </p:anim>
                                    <p:anim calcmode="lin" valueType="num">
                                      <p:cBhvr additive="base">
                                        <p:cTn id="41" dur="2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solidFill>
                  <a:prstClr val="black"/>
                </a:solidFill>
              </a:rPr>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1" name="Oval 6"/>
          <p:cNvSpPr>
            <a:spLocks noChangeArrowheads="1"/>
          </p:cNvSpPr>
          <p:nvPr/>
        </p:nvSpPr>
        <p:spPr bwMode="auto">
          <a:xfrm>
            <a:off x="9788599" y="500719"/>
            <a:ext cx="2202762" cy="2297388"/>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7" name="Dikdörtgen 16"/>
            <p:cNvSpPr/>
            <p:nvPr/>
          </p:nvSpPr>
          <p:spPr>
            <a:xfrm>
              <a:off x="447166" y="1778516"/>
              <a:ext cx="2309478" cy="369332"/>
            </a:xfrm>
            <a:prstGeom prst="rect">
              <a:avLst/>
            </a:prstGeom>
          </p:spPr>
          <p:txBody>
            <a:bodyPr wrap="none">
              <a:spAutoFit/>
            </a:bodyPr>
            <a:lstStyle/>
            <a:p>
              <a:r>
                <a:rPr lang="tr-TR" dirty="0">
                  <a:solidFill>
                    <a:prstClr val="white"/>
                  </a:solidFill>
                </a:rPr>
                <a:t>Alternatifler Oluşturun</a:t>
              </a:r>
            </a:p>
          </p:txBody>
        </p:sp>
      </p:grpSp>
      <p:sp>
        <p:nvSpPr>
          <p:cNvPr id="18" name="Metin kutusu 17"/>
          <p:cNvSpPr txBox="1"/>
          <p:nvPr/>
        </p:nvSpPr>
        <p:spPr>
          <a:xfrm>
            <a:off x="435784" y="2592497"/>
            <a:ext cx="4641720" cy="2246769"/>
          </a:xfrm>
          <a:prstGeom prst="rect">
            <a:avLst/>
          </a:prstGeom>
          <a:noFill/>
        </p:spPr>
        <p:txBody>
          <a:bodyPr wrap="none" rtlCol="0">
            <a:spAutoFit/>
          </a:bodyPr>
          <a:lstStyle/>
          <a:p>
            <a:r>
              <a:rPr lang="tr-TR" sz="2000" dirty="0">
                <a:solidFill>
                  <a:srgbClr val="575757"/>
                </a:solidFill>
              </a:rPr>
              <a:t>Evde/okulda ya da ev/okul dışında severek </a:t>
            </a:r>
          </a:p>
          <a:p>
            <a:r>
              <a:rPr lang="tr-TR" sz="2000" dirty="0">
                <a:solidFill>
                  <a:srgbClr val="575757"/>
                </a:solidFill>
              </a:rPr>
              <a:t>yapabileceğiniz alternatifler bulun.</a:t>
            </a:r>
          </a:p>
          <a:p>
            <a:r>
              <a:rPr lang="tr-TR" sz="2000" dirty="0">
                <a:solidFill>
                  <a:srgbClr val="575757"/>
                </a:solidFill>
              </a:rPr>
              <a:t> </a:t>
            </a:r>
          </a:p>
          <a:p>
            <a:r>
              <a:rPr lang="tr-TR" sz="2000" dirty="0">
                <a:solidFill>
                  <a:srgbClr val="575757"/>
                </a:solidFill>
              </a:rPr>
              <a:t>Bu bir spor ya da hobi çalışmasına </a:t>
            </a:r>
          </a:p>
          <a:p>
            <a:r>
              <a:rPr lang="tr-TR" sz="2000" dirty="0">
                <a:solidFill>
                  <a:srgbClr val="575757"/>
                </a:solidFill>
              </a:rPr>
              <a:t>katılmak da olabilir, okulda sınıfça ya da </a:t>
            </a:r>
          </a:p>
          <a:p>
            <a:r>
              <a:rPr lang="tr-TR" sz="2000" dirty="0">
                <a:solidFill>
                  <a:srgbClr val="575757"/>
                </a:solidFill>
              </a:rPr>
              <a:t>evde ailece oyunlar oynamak ya da </a:t>
            </a:r>
          </a:p>
          <a:p>
            <a:r>
              <a:rPr lang="tr-TR" sz="2000" dirty="0">
                <a:solidFill>
                  <a:srgbClr val="575757"/>
                </a:solidFill>
              </a:rPr>
              <a:t>sohbet etmek de olabilir.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11" y="5015847"/>
            <a:ext cx="4913312"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443" y="2541760"/>
            <a:ext cx="5522912"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940" y="4174472"/>
            <a:ext cx="3767138"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171" y="2706825"/>
            <a:ext cx="18891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216" y="3614737"/>
            <a:ext cx="18891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598" y="5214392"/>
            <a:ext cx="18891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3750" y="2719442"/>
            <a:ext cx="18891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7623" y="4412596"/>
            <a:ext cx="18891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1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50"/>
                                        <p:tgtEl>
                                          <p:spTgt spid="21"/>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1" grpId="0" animBg="1"/>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9281515" cy="584775"/>
          </a:xfrm>
          <a:prstGeom prst="rect">
            <a:avLst/>
          </a:prstGeom>
          <a:noFill/>
        </p:spPr>
        <p:txBody>
          <a:bodyPr wrap="none" rtlCol="0">
            <a:spAutoFit/>
          </a:bodyPr>
          <a:lstStyle/>
          <a:p>
            <a:r>
              <a:rPr lang="tr-TR" sz="3200" b="1" dirty="0">
                <a:solidFill>
                  <a:prstClr val="black"/>
                </a:solidFill>
              </a:rPr>
              <a:t>Bağımlılık riskinden </a:t>
            </a:r>
            <a:r>
              <a:rPr lang="tr-TR" sz="3200" b="1" dirty="0" smtClean="0">
                <a:solidFill>
                  <a:prstClr val="black"/>
                </a:solidFill>
              </a:rPr>
              <a:t>korunmak </a:t>
            </a:r>
            <a:r>
              <a:rPr lang="tr-TR" sz="3200" b="1" dirty="0">
                <a:solidFill>
                  <a:prstClr val="black"/>
                </a:solidFill>
              </a:rPr>
              <a:t>için </a:t>
            </a:r>
            <a:r>
              <a:rPr lang="tr-TR" sz="3200" b="1" dirty="0" smtClean="0">
                <a:solidFill>
                  <a:prstClr val="black"/>
                </a:solidFill>
              </a:rPr>
              <a:t>neler </a:t>
            </a:r>
            <a:r>
              <a:rPr lang="tr-TR" sz="3200" b="1" dirty="0">
                <a:solidFill>
                  <a:prstClr val="black"/>
                </a:solidFill>
              </a:rPr>
              <a:t>yapabilirim ?</a:t>
            </a:r>
          </a:p>
        </p:txBody>
      </p:sp>
      <p:sp>
        <p:nvSpPr>
          <p:cNvPr id="33" name="Dikdörtgen 32"/>
          <p:cNvSpPr/>
          <p:nvPr/>
        </p:nvSpPr>
        <p:spPr>
          <a:xfrm>
            <a:off x="178323" y="1147547"/>
            <a:ext cx="6096000" cy="1477328"/>
          </a:xfrm>
          <a:prstGeom prst="rect">
            <a:avLst/>
          </a:prstGeom>
        </p:spPr>
        <p:txBody>
          <a:bodyPr>
            <a:spAutoFit/>
          </a:bodyPr>
          <a:lstStyle/>
          <a:p>
            <a:r>
              <a:rPr lang="tr-TR" b="1" dirty="0">
                <a:solidFill>
                  <a:srgbClr val="575757"/>
                </a:solidFill>
              </a:rPr>
              <a:t>Sosyal Beceriler Edinin!</a:t>
            </a:r>
          </a:p>
          <a:p>
            <a:r>
              <a:rPr lang="tr-TR" dirty="0">
                <a:solidFill>
                  <a:srgbClr val="575757"/>
                </a:solidFill>
              </a:rPr>
              <a:t>Yeni yeni sosyal becerilerin kazanılması teknoloji bağımlılığının tedavisinde oldukça faydalı olabilmektedir. Kendini ifade edebilme, iletişim becerilerine sahip olabilme, öfke kontrolü, zaman yönetimi becerilerine sahip olabilme gibi…</a:t>
            </a:r>
          </a:p>
        </p:txBody>
      </p:sp>
      <p:sp>
        <p:nvSpPr>
          <p:cNvPr id="8" name="Freeform 5"/>
          <p:cNvSpPr>
            <a:spLocks/>
          </p:cNvSpPr>
          <p:nvPr/>
        </p:nvSpPr>
        <p:spPr bwMode="auto">
          <a:xfrm>
            <a:off x="7161999" y="1196491"/>
            <a:ext cx="3878286" cy="2613570"/>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24000" t="-37000" r="-39000" b="-64000"/>
            </a:stretch>
          </a:blip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61" y="2694344"/>
            <a:ext cx="6151562"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55" y="4011969"/>
            <a:ext cx="6151562"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4591" y="5159069"/>
            <a:ext cx="5757673" cy="148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1477" y="3875443"/>
            <a:ext cx="6151562"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8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b="-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313728" cy="1015663"/>
          </a:xfrm>
          <a:prstGeom prst="rect">
            <a:avLst/>
          </a:prstGeom>
          <a:noFill/>
        </p:spPr>
        <p:txBody>
          <a:bodyPr wrap="none" rtlCol="0">
            <a:spAutoFit/>
          </a:bodyPr>
          <a:lstStyle/>
          <a:p>
            <a:r>
              <a:rPr lang="tr-TR" sz="6000" b="1" dirty="0"/>
              <a:t>Beslenme</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601901"/>
            <a:ext cx="11845182" cy="789664"/>
            <a:chOff x="356650" y="5244614"/>
            <a:chExt cx="11845182" cy="1205975"/>
          </a:xfrm>
        </p:grpSpPr>
        <p:grpSp>
          <p:nvGrpSpPr>
            <p:cNvPr id="101" name="Grup 100"/>
            <p:cNvGrpSpPr/>
            <p:nvPr/>
          </p:nvGrpSpPr>
          <p:grpSpPr>
            <a:xfrm>
              <a:off x="11651204" y="5676774"/>
              <a:ext cx="550628" cy="773815"/>
              <a:chOff x="11651204" y="5676774"/>
              <a:chExt cx="550628" cy="773815"/>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651204" y="5745535"/>
                <a:ext cx="340157" cy="705054"/>
              </a:xfrm>
              <a:prstGeom prst="rect">
                <a:avLst/>
              </a:prstGeom>
              <a:noFill/>
            </p:spPr>
            <p:txBody>
              <a:bodyPr wrap="none" rtlCol="0">
                <a:spAutoFit/>
              </a:bodyPr>
              <a:lstStyle/>
              <a:p>
                <a:pPr algn="r"/>
                <a:r>
                  <a:rPr lang="tr-TR" sz="2400" b="1" dirty="0" smtClean="0">
                    <a:solidFill>
                      <a:schemeClr val="bg1"/>
                    </a:solidFill>
                  </a:rPr>
                  <a:t>5</a:t>
                </a:r>
                <a:endParaRPr lang="tr-TR" sz="2400" b="1" dirty="0">
                  <a:solidFill>
                    <a:schemeClr val="bg1"/>
                  </a:solidFill>
                </a:endParaRP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43277" y="1391670"/>
            <a:ext cx="7122180" cy="923330"/>
          </a:xfrm>
          <a:prstGeom prst="rect">
            <a:avLst/>
          </a:prstGeom>
        </p:spPr>
        <p:txBody>
          <a:bodyPr wrap="square">
            <a:spAutoFit/>
          </a:bodyPr>
          <a:lstStyle/>
          <a:p>
            <a:r>
              <a:rPr lang="tr-TR" dirty="0" smtClean="0">
                <a:solidFill>
                  <a:srgbClr val="575757"/>
                </a:solidFill>
              </a:rPr>
              <a:t>Öğrenciler </a:t>
            </a:r>
            <a:r>
              <a:rPr lang="tr-TR" dirty="0">
                <a:solidFill>
                  <a:srgbClr val="575757"/>
                </a:solidFill>
              </a:rPr>
              <a:t>üzerinde ne kadar büyük bir etkiniz olduğunu unutmayın. Eğer siz </a:t>
            </a:r>
            <a:r>
              <a:rPr lang="tr-TR" dirty="0" smtClean="0">
                <a:solidFill>
                  <a:srgbClr val="575757"/>
                </a:solidFill>
              </a:rPr>
              <a:t>beslenme konusunda örnek olursanız, öğrenciler de sizi </a:t>
            </a:r>
            <a:r>
              <a:rPr lang="tr-TR" dirty="0">
                <a:solidFill>
                  <a:srgbClr val="575757"/>
                </a:solidFill>
              </a:rPr>
              <a:t>örnek alır ve sağlıklı beslenme konusu etkin bir şekilde pekişir.</a:t>
            </a:r>
          </a:p>
        </p:txBody>
      </p:sp>
      <p:sp>
        <p:nvSpPr>
          <p:cNvPr id="16" name="Metin kutusu 15"/>
          <p:cNvSpPr txBox="1"/>
          <p:nvPr/>
        </p:nvSpPr>
        <p:spPr>
          <a:xfrm>
            <a:off x="443277" y="2456329"/>
            <a:ext cx="3815212" cy="1323439"/>
          </a:xfrm>
          <a:prstGeom prst="rect">
            <a:avLst/>
          </a:prstGeom>
          <a:noFill/>
        </p:spPr>
        <p:txBody>
          <a:bodyPr wrap="none" rtlCol="0">
            <a:spAutoFit/>
          </a:bodyPr>
          <a:lstStyle/>
          <a:p>
            <a:r>
              <a:rPr lang="tr-TR" sz="4000" b="1" dirty="0"/>
              <a:t>Yeterli ve dengeli</a:t>
            </a:r>
          </a:p>
          <a:p>
            <a:r>
              <a:rPr lang="tr-TR" sz="4000" b="1" dirty="0"/>
              <a:t>beslenme nedir?</a:t>
            </a:r>
          </a:p>
        </p:txBody>
      </p:sp>
      <p:sp>
        <p:nvSpPr>
          <p:cNvPr id="17" name="Dikdörtgen 16"/>
          <p:cNvSpPr/>
          <p:nvPr/>
        </p:nvSpPr>
        <p:spPr>
          <a:xfrm>
            <a:off x="443277" y="3948424"/>
            <a:ext cx="7271668" cy="1200329"/>
          </a:xfrm>
          <a:prstGeom prst="rect">
            <a:avLst/>
          </a:prstGeom>
        </p:spPr>
        <p:txBody>
          <a:bodyPr wrap="square">
            <a:spAutoFit/>
          </a:bodyPr>
          <a:lstStyle/>
          <a:p>
            <a:r>
              <a:rPr lang="tr-TR" dirty="0">
                <a:solidFill>
                  <a:srgbClr val="575757"/>
                </a:solidFill>
              </a:rPr>
              <a:t>Sağlıklı beslenmenin iki temel unsuru:</a:t>
            </a:r>
          </a:p>
          <a:p>
            <a:endParaRPr lang="tr-TR" dirty="0">
              <a:solidFill>
                <a:srgbClr val="575757"/>
              </a:solidFill>
            </a:endParaRPr>
          </a:p>
          <a:p>
            <a:r>
              <a:rPr lang="tr-TR" b="1" dirty="0">
                <a:solidFill>
                  <a:srgbClr val="575757"/>
                </a:solidFill>
              </a:rPr>
              <a:t>- Yeterli beslenme</a:t>
            </a:r>
          </a:p>
          <a:p>
            <a:r>
              <a:rPr lang="tr-TR" b="1" dirty="0">
                <a:solidFill>
                  <a:srgbClr val="575757"/>
                </a:solidFill>
              </a:rPr>
              <a:t>- Dengeli beslenme</a:t>
            </a:r>
          </a:p>
        </p:txBody>
      </p:sp>
    </p:spTree>
    <p:extLst>
      <p:ext uri="{BB962C8B-B14F-4D97-AF65-F5344CB8AC3E}">
        <p14:creationId xmlns:p14="http://schemas.microsoft.com/office/powerpoint/2010/main" val="7783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p:cNvSpPr/>
          <p:nvPr/>
        </p:nvSpPr>
        <p:spPr>
          <a:xfrm flipH="1">
            <a:off x="-1997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8" name="Dikdörtgen 23"/>
          <p:cNvSpPr/>
          <p:nvPr/>
        </p:nvSpPr>
        <p:spPr>
          <a:xfrm flipH="1" flipV="1">
            <a:off x="4102330" y="11420"/>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11A74F">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pic>
        <p:nvPicPr>
          <p:cNvPr id="19" name="Resim 18"/>
          <p:cNvPicPr>
            <a:picLocks noChangeAspect="1"/>
          </p:cNvPicPr>
          <p:nvPr/>
        </p:nvPicPr>
        <p:blipFill>
          <a:blip r:embed="rId4"/>
          <a:stretch>
            <a:fillRect/>
          </a:stretch>
        </p:blipFill>
        <p:spPr>
          <a:xfrm>
            <a:off x="11367914" y="1805662"/>
            <a:ext cx="843750" cy="1957500"/>
          </a:xfrm>
          <a:prstGeom prst="rect">
            <a:avLst/>
          </a:prstGeom>
        </p:spPr>
      </p:pic>
      <p:grpSp>
        <p:nvGrpSpPr>
          <p:cNvPr id="2" name="Grup 1"/>
          <p:cNvGrpSpPr/>
          <p:nvPr/>
        </p:nvGrpSpPr>
        <p:grpSpPr>
          <a:xfrm>
            <a:off x="7008831" y="1805662"/>
            <a:ext cx="4671472" cy="1761768"/>
            <a:chOff x="7008831" y="1805662"/>
            <a:chExt cx="4671472" cy="1761768"/>
          </a:xfrm>
        </p:grpSpPr>
        <p:sp>
          <p:nvSpPr>
            <p:cNvPr id="20" name="Metin kutusu 19"/>
            <p:cNvSpPr txBox="1"/>
            <p:nvPr/>
          </p:nvSpPr>
          <p:spPr>
            <a:xfrm>
              <a:off x="8837383" y="1805662"/>
              <a:ext cx="2420086" cy="1200329"/>
            </a:xfrm>
            <a:prstGeom prst="rect">
              <a:avLst/>
            </a:prstGeom>
            <a:noFill/>
          </p:spPr>
          <p:txBody>
            <a:bodyPr wrap="none" rtlCol="0">
              <a:spAutoFit/>
            </a:bodyPr>
            <a:lstStyle/>
            <a:p>
              <a:pPr algn="r"/>
              <a:r>
                <a:rPr lang="tr-TR" sz="7200" b="1" dirty="0">
                  <a:solidFill>
                    <a:prstClr val="white"/>
                  </a:solidFill>
                </a:rPr>
                <a:t>sigara</a:t>
              </a:r>
            </a:p>
          </p:txBody>
        </p:sp>
        <p:sp>
          <p:nvSpPr>
            <p:cNvPr id="23" name="Metin kutusu 22"/>
            <p:cNvSpPr txBox="1"/>
            <p:nvPr/>
          </p:nvSpPr>
          <p:spPr>
            <a:xfrm>
              <a:off x="7008831" y="2736433"/>
              <a:ext cx="4671472" cy="830997"/>
            </a:xfrm>
            <a:prstGeom prst="rect">
              <a:avLst/>
            </a:prstGeom>
            <a:noFill/>
          </p:spPr>
          <p:txBody>
            <a:bodyPr wrap="none" rtlCol="0">
              <a:spAutoFit/>
            </a:bodyPr>
            <a:lstStyle/>
            <a:p>
              <a:pPr algn="r"/>
              <a:r>
                <a:rPr lang="tr-TR" sz="4800" dirty="0">
                  <a:solidFill>
                    <a:prstClr val="white"/>
                  </a:solidFill>
                </a:rPr>
                <a:t>vücudun</a:t>
              </a:r>
              <a:r>
                <a:rPr lang="tr-TR" sz="4800" b="1" dirty="0">
                  <a:solidFill>
                    <a:prstClr val="white"/>
                  </a:solidFill>
                </a:rPr>
                <a:t> düşmanı</a:t>
              </a:r>
              <a:endParaRPr lang="tr-TR" sz="4800" dirty="0">
                <a:solidFill>
                  <a:prstClr val="white"/>
                </a:solidFill>
              </a:endParaRPr>
            </a:p>
          </p:txBody>
        </p:sp>
      </p:grpSp>
      <p:sp>
        <p:nvSpPr>
          <p:cNvPr id="24" name="Dikdörtgen 23"/>
          <p:cNvSpPr/>
          <p:nvPr/>
        </p:nvSpPr>
        <p:spPr>
          <a:xfrm>
            <a:off x="4635" y="22839"/>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212" y="5437101"/>
            <a:ext cx="3790950" cy="876300"/>
          </a:xfrm>
          <a:prstGeom prst="rect">
            <a:avLst/>
          </a:prstGeom>
        </p:spPr>
      </p:pic>
    </p:spTree>
    <p:extLst>
      <p:ext uri="{BB962C8B-B14F-4D97-AF65-F5344CB8AC3E}">
        <p14:creationId xmlns:p14="http://schemas.microsoft.com/office/powerpoint/2010/main" val="17617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750"/>
                            </p:stCondLst>
                            <p:childTnLst>
                              <p:par>
                                <p:cTn id="22" presetID="2" presetClass="entr" presetSubtype="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250" fill="hold"/>
                                        <p:tgtEl>
                                          <p:spTgt spid="19"/>
                                        </p:tgtEl>
                                        <p:attrNameLst>
                                          <p:attrName>ppt_x</p:attrName>
                                        </p:attrNameLst>
                                      </p:cBhvr>
                                      <p:tavLst>
                                        <p:tav tm="0">
                                          <p:val>
                                            <p:strVal val="1+#ppt_w/2"/>
                                          </p:val>
                                        </p:tav>
                                        <p:tav tm="100000">
                                          <p:val>
                                            <p:strVal val="#ppt_x"/>
                                          </p:val>
                                        </p:tav>
                                      </p:tavLst>
                                    </p:anim>
                                    <p:anim calcmode="lin" valueType="num">
                                      <p:cBhvr additive="base">
                                        <p:cTn id="25" dur="25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250" fill="hold"/>
                                        <p:tgtEl>
                                          <p:spTgt spid="30"/>
                                        </p:tgtEl>
                                        <p:attrNameLst>
                                          <p:attrName>ppt_x</p:attrName>
                                        </p:attrNameLst>
                                      </p:cBhvr>
                                      <p:tavLst>
                                        <p:tav tm="0">
                                          <p:val>
                                            <p:strVal val="1+#ppt_w/2"/>
                                          </p:val>
                                        </p:tav>
                                        <p:tav tm="100000">
                                          <p:val>
                                            <p:strVal val="#ppt_x"/>
                                          </p:val>
                                        </p:tav>
                                      </p:tavLst>
                                    </p:anim>
                                    <p:anim calcmode="lin" valueType="num">
                                      <p:cBhvr additive="base">
                                        <p:cTn id="30" dur="25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250" fill="hold"/>
                                        <p:tgtEl>
                                          <p:spTgt spid="29"/>
                                        </p:tgtEl>
                                        <p:attrNameLst>
                                          <p:attrName>ppt_x</p:attrName>
                                        </p:attrNameLst>
                                      </p:cBhvr>
                                      <p:tavLst>
                                        <p:tav tm="0">
                                          <p:val>
                                            <p:strVal val="0-#ppt_w/2"/>
                                          </p:val>
                                        </p:tav>
                                        <p:tav tm="100000">
                                          <p:val>
                                            <p:strVal val="#ppt_x"/>
                                          </p:val>
                                        </p:tav>
                                      </p:tavLst>
                                    </p:anim>
                                    <p:anim calcmode="lin" valueType="num">
                                      <p:cBhvr additive="base">
                                        <p:cTn id="34" dur="250" fill="hold"/>
                                        <p:tgtEl>
                                          <p:spTgt spid="29"/>
                                        </p:tgtEl>
                                        <p:attrNameLst>
                                          <p:attrName>ppt_y</p:attrName>
                                        </p:attrNameLst>
                                      </p:cBhvr>
                                      <p:tavLst>
                                        <p:tav tm="0">
                                          <p:val>
                                            <p:strVal val="#ppt_y"/>
                                          </p:val>
                                        </p:tav>
                                        <p:tav tm="100000">
                                          <p:val>
                                            <p:strVal val="#ppt_y"/>
                                          </p:val>
                                        </p:tav>
                                      </p:tavLst>
                                    </p:anim>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5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24" grpId="0" animBg="1"/>
      <p:bldP spid="29" grpId="0" animBg="1"/>
      <p:bldP spid="30"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1">
            <a:blip r:embed="rId3"/>
            <a:srcRect/>
            <a:stretch>
              <a:fillRect t="-8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1005714" y="1089898"/>
            <a:ext cx="3126946" cy="1015663"/>
          </a:xfrm>
          <a:prstGeom prst="rect">
            <a:avLst/>
          </a:prstGeom>
          <a:noFill/>
        </p:spPr>
        <p:txBody>
          <a:bodyPr wrap="none" rtlCol="0">
            <a:spAutoFit/>
          </a:bodyPr>
          <a:lstStyle/>
          <a:p>
            <a:r>
              <a:rPr lang="tr-TR" sz="6000" b="1" dirty="0">
                <a:solidFill>
                  <a:srgbClr val="ED7D31"/>
                </a:solidFill>
                <a:effectLst>
                  <a:outerShdw blurRad="50800" dist="38100" dir="2700000" algn="tl" rotWithShape="0">
                    <a:prstClr val="black">
                      <a:alpha val="40000"/>
                    </a:prstClr>
                  </a:outerShdw>
                </a:effectLst>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1077141" y="2105561"/>
            <a:ext cx="2865785" cy="1323439"/>
          </a:xfrm>
          <a:prstGeom prst="rect">
            <a:avLst/>
          </a:prstGeom>
          <a:noFill/>
        </p:spPr>
        <p:txBody>
          <a:bodyPr wrap="none" rtlCol="0">
            <a:spAutoFit/>
          </a:bodyPr>
          <a:lstStyle/>
          <a:p>
            <a:r>
              <a:rPr lang="tr-TR" sz="2000" b="1" dirty="0">
                <a:solidFill>
                  <a:prstClr val="white"/>
                </a:solidFill>
                <a:effectLst>
                  <a:outerShdw blurRad="50800" dist="38100" dir="2700000" algn="tl" rotWithShape="0">
                    <a:prstClr val="black">
                      <a:alpha val="40000"/>
                    </a:prstClr>
                  </a:outerShdw>
                </a:effectLst>
              </a:rPr>
              <a:t>Sigara dünyada en yaygın</a:t>
            </a:r>
          </a:p>
          <a:p>
            <a:r>
              <a:rPr lang="tr-TR" sz="2000" b="1" dirty="0">
                <a:solidFill>
                  <a:prstClr val="white"/>
                </a:solidFill>
                <a:effectLst>
                  <a:outerShdw blurRad="50800" dist="38100" dir="2700000" algn="tl" rotWithShape="0">
                    <a:prstClr val="black">
                      <a:alpha val="40000"/>
                    </a:prstClr>
                  </a:outerShdw>
                </a:effectLst>
              </a:rPr>
              <a:t>kullanılan, sağlığa zararlı</a:t>
            </a:r>
          </a:p>
          <a:p>
            <a:r>
              <a:rPr lang="tr-TR" sz="2000" b="1" dirty="0">
                <a:solidFill>
                  <a:prstClr val="white"/>
                </a:solidFill>
                <a:effectLst>
                  <a:outerShdw blurRad="50800" dist="38100" dir="2700000" algn="tl" rotWithShape="0">
                    <a:prstClr val="black">
                      <a:alpha val="40000"/>
                    </a:prstClr>
                  </a:outerShdw>
                </a:effectLst>
              </a:rPr>
              <a:t>bağımlılık yapıcı</a:t>
            </a:r>
          </a:p>
          <a:p>
            <a:r>
              <a:rPr lang="tr-TR" sz="2000" b="1" dirty="0">
                <a:solidFill>
                  <a:prstClr val="white"/>
                </a:solidFill>
                <a:effectLst>
                  <a:outerShdw blurRad="50800" dist="38100" dir="2700000" algn="tl" rotWithShape="0">
                    <a:prstClr val="black">
                      <a:alpha val="40000"/>
                    </a:prstClr>
                  </a:outerShdw>
                </a:effectLst>
              </a:rPr>
              <a:t>maddedir.</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3723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32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4315990" cy="1015663"/>
          </a:xfrm>
          <a:prstGeom prst="rect">
            <a:avLst/>
          </a:prstGeom>
          <a:noFill/>
        </p:spPr>
        <p:txBody>
          <a:bodyPr wrap="none" rtlCol="0">
            <a:spAutoFit/>
          </a:bodyPr>
          <a:lstStyle/>
          <a:p>
            <a:r>
              <a:rPr lang="tr-TR" sz="6000" b="1" dirty="0">
                <a:solidFill>
                  <a:prstClr val="black"/>
                </a:solidFill>
              </a:rPr>
              <a:t>Sigara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428077" y="1881525"/>
            <a:ext cx="3511410" cy="1323439"/>
          </a:xfrm>
          <a:prstGeom prst="rect">
            <a:avLst/>
          </a:prstGeom>
          <a:noFill/>
        </p:spPr>
        <p:txBody>
          <a:bodyPr wrap="none" rtlCol="0">
            <a:spAutoFit/>
          </a:bodyPr>
          <a:lstStyle/>
          <a:p>
            <a:r>
              <a:rPr lang="tr-TR" sz="2000" dirty="0">
                <a:solidFill>
                  <a:srgbClr val="575757"/>
                </a:solidFill>
              </a:rPr>
              <a:t>Sigara, </a:t>
            </a:r>
            <a:r>
              <a:rPr lang="tr-TR" sz="2000" b="1" dirty="0">
                <a:solidFill>
                  <a:srgbClr val="575757"/>
                </a:solidFill>
              </a:rPr>
              <a:t>4.000’den fazla kimyasal</a:t>
            </a:r>
          </a:p>
          <a:p>
            <a:r>
              <a:rPr lang="tr-TR" sz="2000" b="1" dirty="0">
                <a:solidFill>
                  <a:srgbClr val="575757"/>
                </a:solidFill>
              </a:rPr>
              <a:t>madde içeren</a:t>
            </a:r>
            <a:r>
              <a:rPr lang="tr-TR" sz="2000" dirty="0">
                <a:solidFill>
                  <a:srgbClr val="575757"/>
                </a:solidFill>
              </a:rPr>
              <a:t> ve nefes yoluyla</a:t>
            </a:r>
          </a:p>
          <a:p>
            <a:r>
              <a:rPr lang="tr-TR" sz="2000" dirty="0">
                <a:solidFill>
                  <a:srgbClr val="575757"/>
                </a:solidFill>
              </a:rPr>
              <a:t>çekilerek tüketilen bir</a:t>
            </a:r>
          </a:p>
          <a:p>
            <a:r>
              <a:rPr lang="tr-TR" sz="2000" b="1" dirty="0">
                <a:solidFill>
                  <a:srgbClr val="575757"/>
                </a:solidFill>
              </a:rPr>
              <a:t>tütün ürünüdür</a:t>
            </a:r>
            <a:r>
              <a:rPr lang="tr-TR" sz="2000" dirty="0">
                <a:solidFill>
                  <a:srgbClr val="575757"/>
                </a:solidFill>
              </a:rPr>
              <a:t>.</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368608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32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6264792" cy="1015663"/>
          </a:xfrm>
          <a:prstGeom prst="rect">
            <a:avLst/>
          </a:prstGeom>
          <a:noFill/>
        </p:spPr>
        <p:txBody>
          <a:bodyPr wrap="none" rtlCol="0">
            <a:spAutoFit/>
          </a:bodyPr>
          <a:lstStyle/>
          <a:p>
            <a:r>
              <a:rPr lang="tr-TR" sz="6000" b="1" dirty="0">
                <a:solidFill>
                  <a:prstClr val="black"/>
                </a:solidFill>
              </a:rPr>
              <a:t>Sigara neler yapar?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10" name="Grup 9"/>
          <p:cNvGrpSpPr/>
          <p:nvPr/>
        </p:nvGrpSpPr>
        <p:grpSpPr>
          <a:xfrm>
            <a:off x="554927" y="1881525"/>
            <a:ext cx="6936443" cy="707886"/>
            <a:chOff x="554927" y="1881525"/>
            <a:chExt cx="6936443" cy="707886"/>
          </a:xfrm>
        </p:grpSpPr>
        <p:sp>
          <p:nvSpPr>
            <p:cNvPr id="16" name="Metin kutusu 15"/>
            <p:cNvSpPr txBox="1"/>
            <p:nvPr/>
          </p:nvSpPr>
          <p:spPr>
            <a:xfrm>
              <a:off x="746178" y="1881525"/>
              <a:ext cx="6745192" cy="707886"/>
            </a:xfrm>
            <a:prstGeom prst="rect">
              <a:avLst/>
            </a:prstGeom>
            <a:noFill/>
          </p:spPr>
          <p:txBody>
            <a:bodyPr wrap="square" rtlCol="0">
              <a:spAutoFit/>
            </a:bodyPr>
            <a:lstStyle/>
            <a:p>
              <a:r>
                <a:rPr lang="tr-TR" sz="2000" dirty="0">
                  <a:solidFill>
                    <a:srgbClr val="575757"/>
                  </a:solidFill>
                </a:rPr>
                <a:t>Sigarayı ciğerlere çekerek kullanan bir kişi, her bir sigarada</a:t>
              </a:r>
            </a:p>
            <a:p>
              <a:r>
                <a:rPr lang="tr-TR" sz="2000" dirty="0">
                  <a:solidFill>
                    <a:srgbClr val="575757"/>
                  </a:solidFill>
                </a:rPr>
                <a:t>ortalama 1 ila 2 mg kadar nikotin alır.</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3004745"/>
            <a:ext cx="6752369" cy="707886"/>
            <a:chOff x="554927" y="1881525"/>
            <a:chExt cx="6752369" cy="707886"/>
          </a:xfrm>
        </p:grpSpPr>
        <p:sp>
          <p:nvSpPr>
            <p:cNvPr id="26" name="Metin kutusu 25"/>
            <p:cNvSpPr txBox="1"/>
            <p:nvPr/>
          </p:nvSpPr>
          <p:spPr>
            <a:xfrm>
              <a:off x="746178" y="1881525"/>
              <a:ext cx="6561118" cy="707886"/>
            </a:xfrm>
            <a:prstGeom prst="rect">
              <a:avLst/>
            </a:prstGeom>
            <a:noFill/>
          </p:spPr>
          <p:txBody>
            <a:bodyPr wrap="square" rtlCol="0">
              <a:spAutoFit/>
            </a:bodyPr>
            <a:lstStyle/>
            <a:p>
              <a:r>
                <a:rPr lang="tr-TR" sz="2000" dirty="0">
                  <a:solidFill>
                    <a:srgbClr val="575757"/>
                  </a:solidFill>
                </a:rPr>
                <a:t>Nikotin deri yoluyla, ağzın içini kaplayan mukoza yardımıyla</a:t>
              </a:r>
            </a:p>
            <a:p>
              <a:r>
                <a:rPr lang="tr-TR" sz="2000" dirty="0">
                  <a:solidFill>
                    <a:srgbClr val="575757"/>
                  </a:solidFill>
                </a:rPr>
                <a:t>veya içe çekilmesiyle ciğerler tarafından emilir.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4020407"/>
            <a:ext cx="6282101" cy="707886"/>
            <a:chOff x="554927" y="1881525"/>
            <a:chExt cx="6282101" cy="707886"/>
          </a:xfrm>
        </p:grpSpPr>
        <p:sp>
          <p:nvSpPr>
            <p:cNvPr id="31" name="Metin kutusu 30"/>
            <p:cNvSpPr txBox="1"/>
            <p:nvPr/>
          </p:nvSpPr>
          <p:spPr>
            <a:xfrm>
              <a:off x="746177" y="1881525"/>
              <a:ext cx="6090851" cy="707886"/>
            </a:xfrm>
            <a:prstGeom prst="rect">
              <a:avLst/>
            </a:prstGeom>
            <a:noFill/>
          </p:spPr>
          <p:txBody>
            <a:bodyPr wrap="square" rtlCol="0">
              <a:spAutoFit/>
            </a:bodyPr>
            <a:lstStyle/>
            <a:p>
              <a:r>
                <a:rPr lang="tr-TR" sz="2000" dirty="0">
                  <a:solidFill>
                    <a:srgbClr val="575757"/>
                  </a:solidFill>
                </a:rPr>
                <a:t>Beyin ve vücut üzerinde, bir kısmı henüz tespit</a:t>
              </a:r>
            </a:p>
            <a:p>
              <a:r>
                <a:rPr lang="tr-TR" sz="2000" dirty="0">
                  <a:solidFill>
                    <a:srgbClr val="575757"/>
                  </a:solidFill>
                </a:rPr>
                <a:t>edilememiş karmaşık birtakım etkileri vardır.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1057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7000" r="-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6300507" cy="1938992"/>
          </a:xfrm>
          <a:prstGeom prst="rect">
            <a:avLst/>
          </a:prstGeom>
          <a:noFill/>
        </p:spPr>
        <p:txBody>
          <a:bodyPr wrap="none" rtlCol="0">
            <a:spAutoFit/>
          </a:bodyPr>
          <a:lstStyle/>
          <a:p>
            <a:r>
              <a:rPr lang="tr-TR" sz="6000" b="1" dirty="0">
                <a:solidFill>
                  <a:prstClr val="black"/>
                </a:solidFill>
              </a:rPr>
              <a:t>Sigara içer içmez</a:t>
            </a:r>
          </a:p>
          <a:p>
            <a:r>
              <a:rPr lang="tr-TR" sz="6000" b="1" dirty="0">
                <a:solidFill>
                  <a:prstClr val="black"/>
                </a:solidFill>
              </a:rPr>
              <a:t>ortaya çıkan etkiler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Kalp atışının hızlanması</a:t>
              </a:r>
            </a:p>
          </p:txBody>
        </p:sp>
        <p:pic>
          <p:nvPicPr>
            <p:cNvPr id="18" name="Resim 17"/>
            <p:cNvPicPr>
              <a:picLocks noChangeAspect="1"/>
            </p:cNvPicPr>
            <p:nvPr/>
          </p:nvPicPr>
          <p:blipFill>
            <a:blip r:embed="rId5"/>
            <a:stretch>
              <a:fillRect/>
            </a:stretch>
          </p:blipFill>
          <p:spPr>
            <a:xfrm>
              <a:off x="554927" y="2549458"/>
              <a:ext cx="191250" cy="180000"/>
            </a:xfrm>
            <a:prstGeom prst="rect">
              <a:avLst/>
            </a:prstGeom>
          </p:spPr>
        </p:pic>
      </p:grpSp>
      <p:grpSp>
        <p:nvGrpSpPr>
          <p:cNvPr id="7" name="Grup 6"/>
          <p:cNvGrpSpPr/>
          <p:nvPr/>
        </p:nvGrpSpPr>
        <p:grpSpPr>
          <a:xfrm>
            <a:off x="554927" y="2862438"/>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Kan basıncının artması</a:t>
              </a:r>
            </a:p>
          </p:txBody>
        </p:sp>
        <p:pic>
          <p:nvPicPr>
            <p:cNvPr id="19" name="Resim 18"/>
            <p:cNvPicPr>
              <a:picLocks noChangeAspect="1"/>
            </p:cNvPicPr>
            <p:nvPr/>
          </p:nvPicPr>
          <p:blipFill>
            <a:blip r:embed="rId5"/>
            <a:stretch>
              <a:fillRect/>
            </a:stretch>
          </p:blipFill>
          <p:spPr>
            <a:xfrm>
              <a:off x="554927" y="3077510"/>
              <a:ext cx="191250" cy="180000"/>
            </a:xfrm>
            <a:prstGeom prst="rect">
              <a:avLst/>
            </a:prstGeom>
          </p:spPr>
        </p:pic>
      </p:grpSp>
      <p:grpSp>
        <p:nvGrpSpPr>
          <p:cNvPr id="11" name="Grup 10"/>
          <p:cNvGrpSpPr/>
          <p:nvPr/>
        </p:nvGrpSpPr>
        <p:grpSpPr>
          <a:xfrm>
            <a:off x="554927" y="3294175"/>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Midenin asit üretmesi</a:t>
              </a:r>
            </a:p>
          </p:txBody>
        </p:sp>
        <p:pic>
          <p:nvPicPr>
            <p:cNvPr id="20" name="Resim 19"/>
            <p:cNvPicPr>
              <a:picLocks noChangeAspect="1"/>
            </p:cNvPicPr>
            <p:nvPr/>
          </p:nvPicPr>
          <p:blipFill>
            <a:blip r:embed="rId5"/>
            <a:stretch>
              <a:fillRect/>
            </a:stretch>
          </p:blipFill>
          <p:spPr>
            <a:xfrm>
              <a:off x="554927" y="3823428"/>
              <a:ext cx="191250" cy="180000"/>
            </a:xfrm>
            <a:prstGeom prst="rect">
              <a:avLst/>
            </a:prstGeom>
          </p:spPr>
        </p:pic>
      </p:grpSp>
      <p:grpSp>
        <p:nvGrpSpPr>
          <p:cNvPr id="25" name="Grup 24"/>
          <p:cNvGrpSpPr/>
          <p:nvPr/>
        </p:nvGrpSpPr>
        <p:grpSpPr>
          <a:xfrm>
            <a:off x="554927" y="3708430"/>
            <a:ext cx="6642826" cy="646331"/>
            <a:chOff x="554927" y="3721197"/>
            <a:chExt cx="6642826" cy="646331"/>
          </a:xfrm>
        </p:grpSpPr>
        <p:sp>
          <p:nvSpPr>
            <p:cNvPr id="26" name="Dikdörtgen 25"/>
            <p:cNvSpPr/>
            <p:nvPr/>
          </p:nvSpPr>
          <p:spPr>
            <a:xfrm>
              <a:off x="746176" y="3721197"/>
              <a:ext cx="6451577" cy="646331"/>
            </a:xfrm>
            <a:prstGeom prst="rect">
              <a:avLst/>
            </a:prstGeom>
          </p:spPr>
          <p:txBody>
            <a:bodyPr wrap="square">
              <a:spAutoFit/>
            </a:bodyPr>
            <a:lstStyle/>
            <a:p>
              <a:r>
                <a:rPr lang="tr-TR" dirty="0">
                  <a:solidFill>
                    <a:srgbClr val="575757"/>
                  </a:solidFill>
                </a:rPr>
                <a:t>Böbreklerin, olması gerekenden daha az miktarda</a:t>
              </a:r>
            </a:p>
            <a:p>
              <a:r>
                <a:rPr lang="tr-TR" dirty="0">
                  <a:solidFill>
                    <a:srgbClr val="575757"/>
                  </a:solidFill>
                </a:rPr>
                <a:t>idrar üretmesi</a:t>
              </a:r>
            </a:p>
          </p:txBody>
        </p:sp>
        <p:pic>
          <p:nvPicPr>
            <p:cNvPr id="29" name="Resim 28"/>
            <p:cNvPicPr>
              <a:picLocks noChangeAspect="1"/>
            </p:cNvPicPr>
            <p:nvPr/>
          </p:nvPicPr>
          <p:blipFill>
            <a:blip r:embed="rId5"/>
            <a:stretch>
              <a:fillRect/>
            </a:stretch>
          </p:blipFill>
          <p:spPr>
            <a:xfrm>
              <a:off x="554927" y="3823428"/>
              <a:ext cx="191250" cy="180000"/>
            </a:xfrm>
            <a:prstGeom prst="rect">
              <a:avLst/>
            </a:prstGeom>
          </p:spPr>
        </p:pic>
      </p:grpSp>
      <p:grpSp>
        <p:nvGrpSpPr>
          <p:cNvPr id="30" name="Grup 29"/>
          <p:cNvGrpSpPr/>
          <p:nvPr/>
        </p:nvGrpSpPr>
        <p:grpSpPr>
          <a:xfrm>
            <a:off x="554927" y="4373187"/>
            <a:ext cx="6642826" cy="369332"/>
            <a:chOff x="554927" y="3721197"/>
            <a:chExt cx="6642826" cy="369332"/>
          </a:xfrm>
        </p:grpSpPr>
        <p:sp>
          <p:nvSpPr>
            <p:cNvPr id="31" name="Dikdörtgen 30"/>
            <p:cNvSpPr/>
            <p:nvPr/>
          </p:nvSpPr>
          <p:spPr>
            <a:xfrm>
              <a:off x="746176" y="3721197"/>
              <a:ext cx="6451577" cy="369332"/>
            </a:xfrm>
            <a:prstGeom prst="rect">
              <a:avLst/>
            </a:prstGeom>
          </p:spPr>
          <p:txBody>
            <a:bodyPr wrap="square">
              <a:spAutoFit/>
            </a:bodyPr>
            <a:lstStyle/>
            <a:p>
              <a:r>
                <a:rPr lang="tr-TR" dirty="0">
                  <a:solidFill>
                    <a:srgbClr val="575757"/>
                  </a:solidFill>
                </a:rPr>
                <a:t>İştahsızlık</a:t>
              </a:r>
            </a:p>
          </p:txBody>
        </p:sp>
        <p:pic>
          <p:nvPicPr>
            <p:cNvPr id="32" name="Resim 31"/>
            <p:cNvPicPr>
              <a:picLocks noChangeAspect="1"/>
            </p:cNvPicPr>
            <p:nvPr/>
          </p:nvPicPr>
          <p:blipFill>
            <a:blip r:embed="rId5"/>
            <a:stretch>
              <a:fillRect/>
            </a:stretch>
          </p:blipFill>
          <p:spPr>
            <a:xfrm>
              <a:off x="554927" y="3823428"/>
              <a:ext cx="191250" cy="180000"/>
            </a:xfrm>
            <a:prstGeom prst="rect">
              <a:avLst/>
            </a:prstGeom>
          </p:spPr>
        </p:pic>
      </p:grpSp>
    </p:spTree>
    <p:extLst>
      <p:ext uri="{BB962C8B-B14F-4D97-AF65-F5344CB8AC3E}">
        <p14:creationId xmlns:p14="http://schemas.microsoft.com/office/powerpoint/2010/main" val="2626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
                                        <p:tgtEl>
                                          <p:spTgt spid="2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7000" r="-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6300507" cy="1938992"/>
          </a:xfrm>
          <a:prstGeom prst="rect">
            <a:avLst/>
          </a:prstGeom>
          <a:noFill/>
        </p:spPr>
        <p:txBody>
          <a:bodyPr wrap="none" rtlCol="0">
            <a:spAutoFit/>
          </a:bodyPr>
          <a:lstStyle/>
          <a:p>
            <a:r>
              <a:rPr lang="tr-TR" sz="6000" b="1" dirty="0">
                <a:solidFill>
                  <a:prstClr val="black"/>
                </a:solidFill>
              </a:rPr>
              <a:t>Sigara içer içmez</a:t>
            </a:r>
          </a:p>
          <a:p>
            <a:r>
              <a:rPr lang="tr-TR" sz="6000" b="1" dirty="0">
                <a:solidFill>
                  <a:prstClr val="black"/>
                </a:solidFill>
              </a:rPr>
              <a:t>ortaya çıkan etkiler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El ve ayak parmaklarına kan akışının zayıflaması</a:t>
              </a:r>
            </a:p>
          </p:txBody>
        </p:sp>
        <p:pic>
          <p:nvPicPr>
            <p:cNvPr id="18" name="Resim 17"/>
            <p:cNvPicPr>
              <a:picLocks noChangeAspect="1"/>
            </p:cNvPicPr>
            <p:nvPr/>
          </p:nvPicPr>
          <p:blipFill>
            <a:blip r:embed="rId5"/>
            <a:stretch>
              <a:fillRect/>
            </a:stretch>
          </p:blipFill>
          <p:spPr>
            <a:xfrm>
              <a:off x="554927" y="2549458"/>
              <a:ext cx="191250" cy="180000"/>
            </a:xfrm>
            <a:prstGeom prst="rect">
              <a:avLst/>
            </a:prstGeom>
          </p:spPr>
        </p:pic>
      </p:grpSp>
      <p:grpSp>
        <p:nvGrpSpPr>
          <p:cNvPr id="7" name="Grup 6"/>
          <p:cNvGrpSpPr/>
          <p:nvPr/>
        </p:nvGrpSpPr>
        <p:grpSpPr>
          <a:xfrm>
            <a:off x="554927" y="2862438"/>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Beynin ve sinir sisteminin hızlı çalışması ve sonra yavaşlaması</a:t>
              </a:r>
            </a:p>
          </p:txBody>
        </p:sp>
        <p:pic>
          <p:nvPicPr>
            <p:cNvPr id="19" name="Resim 18"/>
            <p:cNvPicPr>
              <a:picLocks noChangeAspect="1"/>
            </p:cNvPicPr>
            <p:nvPr/>
          </p:nvPicPr>
          <p:blipFill>
            <a:blip r:embed="rId5"/>
            <a:stretch>
              <a:fillRect/>
            </a:stretch>
          </p:blipFill>
          <p:spPr>
            <a:xfrm>
              <a:off x="554927" y="3077510"/>
              <a:ext cx="191250" cy="180000"/>
            </a:xfrm>
            <a:prstGeom prst="rect">
              <a:avLst/>
            </a:prstGeom>
          </p:spPr>
        </p:pic>
      </p:grpSp>
      <p:grpSp>
        <p:nvGrpSpPr>
          <p:cNvPr id="11" name="Grup 10"/>
          <p:cNvGrpSpPr/>
          <p:nvPr/>
        </p:nvGrpSpPr>
        <p:grpSpPr>
          <a:xfrm>
            <a:off x="554927" y="3294175"/>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Koku ve tat alma duyularının zayıflaması</a:t>
              </a:r>
            </a:p>
          </p:txBody>
        </p:sp>
        <p:pic>
          <p:nvPicPr>
            <p:cNvPr id="20" name="Resim 19"/>
            <p:cNvPicPr>
              <a:picLocks noChangeAspect="1"/>
            </p:cNvPicPr>
            <p:nvPr/>
          </p:nvPicPr>
          <p:blipFill>
            <a:blip r:embed="rId5"/>
            <a:stretch>
              <a:fillRect/>
            </a:stretch>
          </p:blipFill>
          <p:spPr>
            <a:xfrm>
              <a:off x="554927" y="3823428"/>
              <a:ext cx="191250" cy="180000"/>
            </a:xfrm>
            <a:prstGeom prst="rect">
              <a:avLst/>
            </a:prstGeom>
          </p:spPr>
        </p:pic>
      </p:grpSp>
      <p:grpSp>
        <p:nvGrpSpPr>
          <p:cNvPr id="25" name="Grup 24"/>
          <p:cNvGrpSpPr/>
          <p:nvPr/>
        </p:nvGrpSpPr>
        <p:grpSpPr>
          <a:xfrm>
            <a:off x="554927" y="3708430"/>
            <a:ext cx="6642826" cy="646331"/>
            <a:chOff x="554927" y="3721197"/>
            <a:chExt cx="6642826" cy="646331"/>
          </a:xfrm>
        </p:grpSpPr>
        <p:sp>
          <p:nvSpPr>
            <p:cNvPr id="26" name="Dikdörtgen 25"/>
            <p:cNvSpPr/>
            <p:nvPr/>
          </p:nvSpPr>
          <p:spPr>
            <a:xfrm>
              <a:off x="746176" y="3721197"/>
              <a:ext cx="6451577" cy="646331"/>
            </a:xfrm>
            <a:prstGeom prst="rect">
              <a:avLst/>
            </a:prstGeom>
          </p:spPr>
          <p:txBody>
            <a:bodyPr wrap="square">
              <a:spAutoFit/>
            </a:bodyPr>
            <a:lstStyle/>
            <a:p>
              <a:r>
                <a:rPr lang="tr-TR" dirty="0">
                  <a:solidFill>
                    <a:srgbClr val="575757"/>
                  </a:solidFill>
                </a:rPr>
                <a:t>Akciğerlerdeki küçük liflerin ve havayollarının gerektiği</a:t>
              </a:r>
            </a:p>
            <a:p>
              <a:r>
                <a:rPr lang="tr-TR" dirty="0">
                  <a:solidFill>
                    <a:srgbClr val="575757"/>
                  </a:solidFill>
                </a:rPr>
                <a:t>şekilde çalışmaması</a:t>
              </a:r>
            </a:p>
          </p:txBody>
        </p:sp>
        <p:pic>
          <p:nvPicPr>
            <p:cNvPr id="29" name="Resim 28"/>
            <p:cNvPicPr>
              <a:picLocks noChangeAspect="1"/>
            </p:cNvPicPr>
            <p:nvPr/>
          </p:nvPicPr>
          <p:blipFill>
            <a:blip r:embed="rId5"/>
            <a:stretch>
              <a:fillRect/>
            </a:stretch>
          </p:blipFill>
          <p:spPr>
            <a:xfrm>
              <a:off x="554927" y="3823428"/>
              <a:ext cx="191250" cy="180000"/>
            </a:xfrm>
            <a:prstGeom prst="rect">
              <a:avLst/>
            </a:prstGeom>
          </p:spPr>
        </p:pic>
      </p:grpSp>
      <p:grpSp>
        <p:nvGrpSpPr>
          <p:cNvPr id="30" name="Grup 29"/>
          <p:cNvGrpSpPr/>
          <p:nvPr/>
        </p:nvGrpSpPr>
        <p:grpSpPr>
          <a:xfrm>
            <a:off x="554927" y="4373187"/>
            <a:ext cx="6642826" cy="369332"/>
            <a:chOff x="554927" y="3721197"/>
            <a:chExt cx="6642826" cy="369332"/>
          </a:xfrm>
        </p:grpSpPr>
        <p:sp>
          <p:nvSpPr>
            <p:cNvPr id="31" name="Dikdörtgen 30"/>
            <p:cNvSpPr/>
            <p:nvPr/>
          </p:nvSpPr>
          <p:spPr>
            <a:xfrm>
              <a:off x="746176" y="3721197"/>
              <a:ext cx="6451577" cy="369332"/>
            </a:xfrm>
            <a:prstGeom prst="rect">
              <a:avLst/>
            </a:prstGeom>
          </p:spPr>
          <p:txBody>
            <a:bodyPr wrap="square">
              <a:spAutoFit/>
            </a:bodyPr>
            <a:lstStyle/>
            <a:p>
              <a:r>
                <a:rPr lang="tr-TR" dirty="0">
                  <a:solidFill>
                    <a:srgbClr val="575757"/>
                  </a:solidFill>
                </a:rPr>
                <a:t>Beyindeki kan akışının yavaşlaması</a:t>
              </a:r>
            </a:p>
          </p:txBody>
        </p:sp>
        <p:pic>
          <p:nvPicPr>
            <p:cNvPr id="32" name="Resim 31"/>
            <p:cNvPicPr>
              <a:picLocks noChangeAspect="1"/>
            </p:cNvPicPr>
            <p:nvPr/>
          </p:nvPicPr>
          <p:blipFill>
            <a:blip r:embed="rId5"/>
            <a:stretch>
              <a:fillRect/>
            </a:stretch>
          </p:blipFill>
          <p:spPr>
            <a:xfrm>
              <a:off x="554927" y="3823428"/>
              <a:ext cx="191250" cy="180000"/>
            </a:xfrm>
            <a:prstGeom prst="rect">
              <a:avLst/>
            </a:prstGeom>
          </p:spPr>
        </p:pic>
      </p:grpSp>
    </p:spTree>
    <p:extLst>
      <p:ext uri="{BB962C8B-B14F-4D97-AF65-F5344CB8AC3E}">
        <p14:creationId xmlns:p14="http://schemas.microsoft.com/office/powerpoint/2010/main" val="14513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
                                        <p:tgtEl>
                                          <p:spTgt spid="2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8000" t="-8000" r="-3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6202660" cy="1015663"/>
          </a:xfrm>
          <a:prstGeom prst="rect">
            <a:avLst/>
          </a:prstGeom>
          <a:noFill/>
        </p:spPr>
        <p:txBody>
          <a:bodyPr wrap="none" rtlCol="0">
            <a:spAutoFit/>
          </a:bodyPr>
          <a:lstStyle/>
          <a:p>
            <a:r>
              <a:rPr lang="tr-TR" sz="6000" b="1" dirty="0">
                <a:solidFill>
                  <a:prstClr val="black"/>
                </a:solidFill>
              </a:rPr>
              <a:t>Uzun süreli etkileri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10" name="Grup 9"/>
          <p:cNvGrpSpPr/>
          <p:nvPr/>
        </p:nvGrpSpPr>
        <p:grpSpPr>
          <a:xfrm>
            <a:off x="554927" y="1881525"/>
            <a:ext cx="3689195" cy="369332"/>
            <a:chOff x="554927" y="1881525"/>
            <a:chExt cx="3689195" cy="369332"/>
          </a:xfrm>
        </p:grpSpPr>
        <p:sp>
          <p:nvSpPr>
            <p:cNvPr id="16" name="Metin kutusu 15"/>
            <p:cNvSpPr txBox="1"/>
            <p:nvPr/>
          </p:nvSpPr>
          <p:spPr>
            <a:xfrm>
              <a:off x="746177" y="1881525"/>
              <a:ext cx="3497945" cy="369332"/>
            </a:xfrm>
            <a:prstGeom prst="rect">
              <a:avLst/>
            </a:prstGeom>
            <a:noFill/>
          </p:spPr>
          <p:txBody>
            <a:bodyPr wrap="none" rtlCol="0">
              <a:spAutoFit/>
            </a:bodyPr>
            <a:lstStyle/>
            <a:p>
              <a:r>
                <a:rPr lang="tr-TR" dirty="0">
                  <a:solidFill>
                    <a:srgbClr val="575757"/>
                  </a:solidFill>
                </a:rPr>
                <a:t>Sık sık nefessiz kalmak ve öksürmek</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Dişlerde sarı ya da siyah lekelerin oluşması </a:t>
              </a:r>
            </a:p>
          </p:txBody>
        </p:sp>
        <p:pic>
          <p:nvPicPr>
            <p:cNvPr id="18" name="Resim 17"/>
            <p:cNvPicPr>
              <a:picLocks noChangeAspect="1"/>
            </p:cNvPicPr>
            <p:nvPr/>
          </p:nvPicPr>
          <p:blipFill>
            <a:blip r:embed="rId5"/>
            <a:stretch>
              <a:fillRect/>
            </a:stretch>
          </p:blipFill>
          <p:spPr>
            <a:xfrm>
              <a:off x="554927" y="2549458"/>
              <a:ext cx="191250" cy="180000"/>
            </a:xfrm>
            <a:prstGeom prst="rect">
              <a:avLst/>
            </a:prstGeom>
          </p:spPr>
        </p:pic>
      </p:grpSp>
      <p:grpSp>
        <p:nvGrpSpPr>
          <p:cNvPr id="7" name="Grup 6"/>
          <p:cNvGrpSpPr/>
          <p:nvPr/>
        </p:nvGrpSpPr>
        <p:grpSpPr>
          <a:xfrm>
            <a:off x="554927" y="2970954"/>
            <a:ext cx="6287250" cy="646331"/>
            <a:chOff x="554927" y="2970954"/>
            <a:chExt cx="6287250" cy="646331"/>
          </a:xfrm>
        </p:grpSpPr>
        <p:sp>
          <p:nvSpPr>
            <p:cNvPr id="6" name="Dikdörtgen 5"/>
            <p:cNvSpPr/>
            <p:nvPr/>
          </p:nvSpPr>
          <p:spPr>
            <a:xfrm>
              <a:off x="746177" y="2970954"/>
              <a:ext cx="6096000" cy="646331"/>
            </a:xfrm>
            <a:prstGeom prst="rect">
              <a:avLst/>
            </a:prstGeom>
          </p:spPr>
          <p:txBody>
            <a:bodyPr>
              <a:spAutoFit/>
            </a:bodyPr>
            <a:lstStyle/>
            <a:p>
              <a:r>
                <a:rPr lang="tr-TR" dirty="0">
                  <a:solidFill>
                    <a:srgbClr val="575757"/>
                  </a:solidFill>
                </a:rPr>
                <a:t>Daha kırışık ve kuru bir ciltle olduğundan</a:t>
              </a:r>
            </a:p>
            <a:p>
              <a:r>
                <a:rPr lang="tr-TR" dirty="0">
                  <a:solidFill>
                    <a:srgbClr val="575757"/>
                  </a:solidFill>
                </a:rPr>
                <a:t>yaşlı görünmek</a:t>
              </a:r>
              <a:endParaRPr lang="tr-TR" b="1" dirty="0">
                <a:solidFill>
                  <a:srgbClr val="575757"/>
                </a:solidFill>
              </a:endParaRPr>
            </a:p>
          </p:txBody>
        </p:sp>
        <p:pic>
          <p:nvPicPr>
            <p:cNvPr id="19" name="Resim 18"/>
            <p:cNvPicPr>
              <a:picLocks noChangeAspect="1"/>
            </p:cNvPicPr>
            <p:nvPr/>
          </p:nvPicPr>
          <p:blipFill>
            <a:blip r:embed="rId5"/>
            <a:stretch>
              <a:fillRect/>
            </a:stretch>
          </p:blipFill>
          <p:spPr>
            <a:xfrm>
              <a:off x="554927" y="3077510"/>
              <a:ext cx="191250" cy="180000"/>
            </a:xfrm>
            <a:prstGeom prst="rect">
              <a:avLst/>
            </a:prstGeom>
          </p:spPr>
        </p:pic>
      </p:grpSp>
      <p:grpSp>
        <p:nvGrpSpPr>
          <p:cNvPr id="22" name="Grup 21"/>
          <p:cNvGrpSpPr/>
          <p:nvPr/>
        </p:nvGrpSpPr>
        <p:grpSpPr>
          <a:xfrm>
            <a:off x="554927" y="3743662"/>
            <a:ext cx="3765690" cy="369332"/>
            <a:chOff x="554927" y="1881525"/>
            <a:chExt cx="3765690" cy="369332"/>
          </a:xfrm>
        </p:grpSpPr>
        <p:sp>
          <p:nvSpPr>
            <p:cNvPr id="23" name="Metin kutusu 22"/>
            <p:cNvSpPr txBox="1"/>
            <p:nvPr/>
          </p:nvSpPr>
          <p:spPr>
            <a:xfrm>
              <a:off x="746177" y="1881525"/>
              <a:ext cx="3574440" cy="369332"/>
            </a:xfrm>
            <a:prstGeom prst="rect">
              <a:avLst/>
            </a:prstGeom>
            <a:noFill/>
          </p:spPr>
          <p:txBody>
            <a:bodyPr wrap="none" rtlCol="0">
              <a:spAutoFit/>
            </a:bodyPr>
            <a:lstStyle/>
            <a:p>
              <a:r>
                <a:rPr lang="tr-TR" dirty="0">
                  <a:solidFill>
                    <a:srgbClr val="575757"/>
                  </a:solidFill>
                </a:rPr>
                <a:t>Kadınlarda ve erkeklerde kısırlık riski</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sp>
        <p:nvSpPr>
          <p:cNvPr id="25" name="Metin kutusu 24"/>
          <p:cNvSpPr txBox="1"/>
          <p:nvPr/>
        </p:nvSpPr>
        <p:spPr>
          <a:xfrm>
            <a:off x="746177" y="4316717"/>
            <a:ext cx="3789692" cy="400110"/>
          </a:xfrm>
          <a:prstGeom prst="rect">
            <a:avLst/>
          </a:prstGeom>
          <a:noFill/>
        </p:spPr>
        <p:txBody>
          <a:bodyPr wrap="none" rtlCol="0">
            <a:spAutoFit/>
          </a:bodyPr>
          <a:lstStyle/>
          <a:p>
            <a:r>
              <a:rPr lang="tr-TR" dirty="0">
                <a:solidFill>
                  <a:srgbClr val="575757"/>
                </a:solidFill>
              </a:rPr>
              <a:t>Kemiklerde</a:t>
            </a:r>
            <a:r>
              <a:rPr lang="tr-TR" sz="2000" dirty="0">
                <a:solidFill>
                  <a:srgbClr val="575757"/>
                </a:solidFill>
              </a:rPr>
              <a:t> kırılma riskinin artması</a:t>
            </a:r>
          </a:p>
        </p:txBody>
      </p:sp>
      <p:sp>
        <p:nvSpPr>
          <p:cNvPr id="26" name="Dikdörtgen 25"/>
          <p:cNvSpPr/>
          <p:nvPr/>
        </p:nvSpPr>
        <p:spPr>
          <a:xfrm>
            <a:off x="746177" y="4875282"/>
            <a:ext cx="6096000" cy="369332"/>
          </a:xfrm>
          <a:prstGeom prst="rect">
            <a:avLst/>
          </a:prstGeom>
        </p:spPr>
        <p:txBody>
          <a:bodyPr>
            <a:spAutoFit/>
          </a:bodyPr>
          <a:lstStyle/>
          <a:p>
            <a:r>
              <a:rPr lang="tr-TR" dirty="0">
                <a:solidFill>
                  <a:srgbClr val="575757"/>
                </a:solidFill>
              </a:rPr>
              <a:t>Tırnaklarda sararma</a:t>
            </a:r>
          </a:p>
        </p:txBody>
      </p:sp>
      <p:pic>
        <p:nvPicPr>
          <p:cNvPr id="31" name="Resim 30"/>
          <p:cNvPicPr>
            <a:picLocks noChangeAspect="1"/>
          </p:cNvPicPr>
          <p:nvPr/>
        </p:nvPicPr>
        <p:blipFill>
          <a:blip r:embed="rId5"/>
          <a:stretch>
            <a:fillRect/>
          </a:stretch>
        </p:blipFill>
        <p:spPr>
          <a:xfrm>
            <a:off x="554927" y="4426772"/>
            <a:ext cx="191250" cy="180000"/>
          </a:xfrm>
          <a:prstGeom prst="rect">
            <a:avLst/>
          </a:prstGeom>
        </p:spPr>
      </p:pic>
      <p:pic>
        <p:nvPicPr>
          <p:cNvPr id="32" name="Resim 31"/>
          <p:cNvPicPr>
            <a:picLocks noChangeAspect="1"/>
          </p:cNvPicPr>
          <p:nvPr/>
        </p:nvPicPr>
        <p:blipFill>
          <a:blip r:embed="rId5"/>
          <a:stretch>
            <a:fillRect/>
          </a:stretch>
        </p:blipFill>
        <p:spPr>
          <a:xfrm>
            <a:off x="554927" y="4969948"/>
            <a:ext cx="191250" cy="180000"/>
          </a:xfrm>
          <a:prstGeom prst="rect">
            <a:avLst/>
          </a:prstGeom>
        </p:spPr>
      </p:pic>
    </p:spTree>
    <p:extLst>
      <p:ext uri="{BB962C8B-B14F-4D97-AF65-F5344CB8AC3E}">
        <p14:creationId xmlns:p14="http://schemas.microsoft.com/office/powerpoint/2010/main" val="14413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6495881" cy="1938992"/>
          </a:xfrm>
          <a:prstGeom prst="rect">
            <a:avLst/>
          </a:prstGeom>
          <a:noFill/>
        </p:spPr>
        <p:txBody>
          <a:bodyPr wrap="none" rtlCol="0">
            <a:spAutoFit/>
          </a:bodyPr>
          <a:lstStyle/>
          <a:p>
            <a:r>
              <a:rPr lang="tr-TR" sz="6000" b="1" dirty="0">
                <a:solidFill>
                  <a:prstClr val="black"/>
                </a:solidFill>
              </a:rPr>
              <a:t>Sigaranın tetiklediği</a:t>
            </a:r>
          </a:p>
          <a:p>
            <a:r>
              <a:rPr lang="tr-TR" sz="6000" b="1" dirty="0">
                <a:solidFill>
                  <a:prstClr val="black"/>
                </a:solidFill>
              </a:rPr>
              <a:t>hastalıklar</a:t>
            </a:r>
          </a:p>
        </p:txBody>
      </p:sp>
      <p:grpSp>
        <p:nvGrpSpPr>
          <p:cNvPr id="29" name="Grup 28"/>
          <p:cNvGrpSpPr/>
          <p:nvPr/>
        </p:nvGrpSpPr>
        <p:grpSpPr>
          <a:xfrm>
            <a:off x="554927" y="2568516"/>
            <a:ext cx="9965486" cy="707886"/>
            <a:chOff x="554927" y="1881525"/>
            <a:chExt cx="8040370" cy="707886"/>
          </a:xfrm>
        </p:grpSpPr>
        <p:sp>
          <p:nvSpPr>
            <p:cNvPr id="30" name="Metin kutusu 29"/>
            <p:cNvSpPr txBox="1"/>
            <p:nvPr/>
          </p:nvSpPr>
          <p:spPr>
            <a:xfrm>
              <a:off x="746177" y="1881525"/>
              <a:ext cx="7849120" cy="707886"/>
            </a:xfrm>
            <a:prstGeom prst="rect">
              <a:avLst/>
            </a:prstGeom>
            <a:noFill/>
          </p:spPr>
          <p:txBody>
            <a:bodyPr wrap="square" rtlCol="0">
              <a:spAutoFit/>
            </a:bodyPr>
            <a:lstStyle/>
            <a:p>
              <a:r>
                <a:rPr lang="tr-TR" sz="2000" dirty="0">
                  <a:solidFill>
                    <a:srgbClr val="575757"/>
                  </a:solidFill>
                </a:rPr>
                <a:t>Özellikle ciğerlerdeki ve kalpteki kan </a:t>
              </a:r>
              <a:r>
                <a:rPr lang="tr-TR" sz="2000" dirty="0" smtClean="0">
                  <a:solidFill>
                    <a:srgbClr val="575757"/>
                  </a:solidFill>
                </a:rPr>
                <a:t>damarlarının daralması ve kalınlaşması</a:t>
              </a:r>
              <a:endParaRPr lang="tr-TR" sz="2000" dirty="0">
                <a:solidFill>
                  <a:srgbClr val="575757"/>
                </a:solidFill>
              </a:endParaRP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89462" y="2995504"/>
            <a:ext cx="6298506" cy="369332"/>
            <a:chOff x="589462" y="2056072"/>
            <a:chExt cx="6298506" cy="369332"/>
          </a:xfrm>
        </p:grpSpPr>
        <p:sp>
          <p:nvSpPr>
            <p:cNvPr id="33" name="Dikdörtgen 32"/>
            <p:cNvSpPr/>
            <p:nvPr/>
          </p:nvSpPr>
          <p:spPr>
            <a:xfrm>
              <a:off x="791968" y="2056072"/>
              <a:ext cx="6096000" cy="369332"/>
            </a:xfrm>
            <a:prstGeom prst="rect">
              <a:avLst/>
            </a:prstGeom>
          </p:spPr>
          <p:txBody>
            <a:bodyPr>
              <a:spAutoFit/>
            </a:bodyPr>
            <a:lstStyle/>
            <a:p>
              <a:r>
                <a:rPr lang="tr-TR" dirty="0">
                  <a:solidFill>
                    <a:srgbClr val="575757"/>
                  </a:solidFill>
                </a:rPr>
                <a:t>Solunumla ilgili enfeksiyonlar</a:t>
              </a:r>
            </a:p>
          </p:txBody>
        </p:sp>
        <p:pic>
          <p:nvPicPr>
            <p:cNvPr id="34" name="Resim 33"/>
            <p:cNvPicPr>
              <a:picLocks noChangeAspect="1"/>
            </p:cNvPicPr>
            <p:nvPr/>
          </p:nvPicPr>
          <p:blipFill>
            <a:blip r:embed="rId3"/>
            <a:stretch>
              <a:fillRect/>
            </a:stretch>
          </p:blipFill>
          <p:spPr>
            <a:xfrm>
              <a:off x="589462" y="2156970"/>
              <a:ext cx="191250" cy="180000"/>
            </a:xfrm>
            <a:prstGeom prst="rect">
              <a:avLst/>
            </a:prstGeom>
          </p:spPr>
        </p:pic>
      </p:grpSp>
      <p:grpSp>
        <p:nvGrpSpPr>
          <p:cNvPr id="35" name="Grup 34"/>
          <p:cNvGrpSpPr/>
          <p:nvPr/>
        </p:nvGrpSpPr>
        <p:grpSpPr>
          <a:xfrm>
            <a:off x="582158" y="3379669"/>
            <a:ext cx="6305810" cy="369332"/>
            <a:chOff x="582158" y="2440237"/>
            <a:chExt cx="6305810" cy="369332"/>
          </a:xfrm>
        </p:grpSpPr>
        <p:sp>
          <p:nvSpPr>
            <p:cNvPr id="36" name="Dikdörtgen 35"/>
            <p:cNvSpPr/>
            <p:nvPr/>
          </p:nvSpPr>
          <p:spPr>
            <a:xfrm>
              <a:off x="791968" y="2440237"/>
              <a:ext cx="6096000" cy="369332"/>
            </a:xfrm>
            <a:prstGeom prst="rect">
              <a:avLst/>
            </a:prstGeom>
          </p:spPr>
          <p:txBody>
            <a:bodyPr>
              <a:spAutoFit/>
            </a:bodyPr>
            <a:lstStyle/>
            <a:p>
              <a:r>
                <a:rPr lang="tr-TR" dirty="0">
                  <a:solidFill>
                    <a:srgbClr val="575757"/>
                  </a:solidFill>
                </a:rPr>
                <a:t>Kronik bronşit</a:t>
              </a:r>
            </a:p>
          </p:txBody>
        </p:sp>
        <p:pic>
          <p:nvPicPr>
            <p:cNvPr id="37" name="Resim 36"/>
            <p:cNvPicPr>
              <a:picLocks noChangeAspect="1"/>
            </p:cNvPicPr>
            <p:nvPr/>
          </p:nvPicPr>
          <p:blipFill>
            <a:blip r:embed="rId3"/>
            <a:stretch>
              <a:fillRect/>
            </a:stretch>
          </p:blipFill>
          <p:spPr>
            <a:xfrm>
              <a:off x="582158" y="2534903"/>
              <a:ext cx="191250" cy="180000"/>
            </a:xfrm>
            <a:prstGeom prst="rect">
              <a:avLst/>
            </a:prstGeom>
          </p:spPr>
        </p:pic>
      </p:grpSp>
      <p:pic>
        <p:nvPicPr>
          <p:cNvPr id="40" name="Resim 39"/>
          <p:cNvPicPr>
            <a:picLocks noChangeAspect="1"/>
          </p:cNvPicPr>
          <p:nvPr/>
        </p:nvPicPr>
        <p:blipFill>
          <a:blip r:embed="rId3"/>
          <a:stretch>
            <a:fillRect/>
          </a:stretch>
        </p:blipFill>
        <p:spPr>
          <a:xfrm>
            <a:off x="3648718" y="4135223"/>
            <a:ext cx="191250" cy="180000"/>
          </a:xfrm>
          <a:prstGeom prst="rect">
            <a:avLst/>
          </a:prstGeom>
        </p:spPr>
      </p:pic>
      <p:pic>
        <p:nvPicPr>
          <p:cNvPr id="2" name="Resim 1"/>
          <p:cNvPicPr>
            <a:picLocks noChangeAspect="1"/>
          </p:cNvPicPr>
          <p:nvPr/>
        </p:nvPicPr>
        <p:blipFill>
          <a:blip r:embed="rId4"/>
          <a:stretch>
            <a:fillRect/>
          </a:stretch>
        </p:blipFill>
        <p:spPr>
          <a:xfrm>
            <a:off x="8595297" y="1730968"/>
            <a:ext cx="3396064" cy="3396064"/>
          </a:xfrm>
          <a:prstGeom prst="rect">
            <a:avLst/>
          </a:prstGeom>
        </p:spPr>
      </p:pic>
      <p:sp>
        <p:nvSpPr>
          <p:cNvPr id="23" name="Metin kutusu 22"/>
          <p:cNvSpPr txBox="1"/>
          <p:nvPr/>
        </p:nvSpPr>
        <p:spPr>
          <a:xfrm>
            <a:off x="3839968" y="3327587"/>
            <a:ext cx="782907" cy="400110"/>
          </a:xfrm>
          <a:prstGeom prst="rect">
            <a:avLst/>
          </a:prstGeom>
          <a:noFill/>
        </p:spPr>
        <p:txBody>
          <a:bodyPr wrap="none" rtlCol="0">
            <a:spAutoFit/>
          </a:bodyPr>
          <a:lstStyle/>
          <a:p>
            <a:r>
              <a:rPr lang="tr-TR" sz="2000" dirty="0">
                <a:solidFill>
                  <a:srgbClr val="575757"/>
                </a:solidFill>
              </a:rPr>
              <a:t>Astım</a:t>
            </a:r>
          </a:p>
        </p:txBody>
      </p:sp>
      <p:sp>
        <p:nvSpPr>
          <p:cNvPr id="24" name="Dikdörtgen 23"/>
          <p:cNvSpPr/>
          <p:nvPr/>
        </p:nvSpPr>
        <p:spPr>
          <a:xfrm>
            <a:off x="3839968" y="3671225"/>
            <a:ext cx="1451214" cy="369332"/>
          </a:xfrm>
          <a:prstGeom prst="rect">
            <a:avLst/>
          </a:prstGeom>
        </p:spPr>
        <p:txBody>
          <a:bodyPr wrap="square">
            <a:spAutoFit/>
          </a:bodyPr>
          <a:lstStyle/>
          <a:p>
            <a:r>
              <a:rPr lang="tr-TR" dirty="0">
                <a:solidFill>
                  <a:srgbClr val="575757"/>
                </a:solidFill>
              </a:rPr>
              <a:t>Mide ülseri</a:t>
            </a:r>
          </a:p>
        </p:txBody>
      </p:sp>
      <p:sp>
        <p:nvSpPr>
          <p:cNvPr id="25" name="Dikdörtgen 24"/>
          <p:cNvSpPr/>
          <p:nvPr/>
        </p:nvSpPr>
        <p:spPr>
          <a:xfrm>
            <a:off x="784174" y="3727697"/>
            <a:ext cx="2051565" cy="369332"/>
          </a:xfrm>
          <a:prstGeom prst="rect">
            <a:avLst/>
          </a:prstGeom>
        </p:spPr>
        <p:txBody>
          <a:bodyPr wrap="square">
            <a:spAutoFit/>
          </a:bodyPr>
          <a:lstStyle/>
          <a:p>
            <a:r>
              <a:rPr lang="tr-TR" dirty="0">
                <a:solidFill>
                  <a:srgbClr val="575757"/>
                </a:solidFill>
              </a:rPr>
              <a:t>Damar hastalıkları</a:t>
            </a:r>
          </a:p>
        </p:txBody>
      </p:sp>
      <p:sp>
        <p:nvSpPr>
          <p:cNvPr id="41" name="Metin kutusu 40"/>
          <p:cNvSpPr txBox="1"/>
          <p:nvPr/>
        </p:nvSpPr>
        <p:spPr>
          <a:xfrm>
            <a:off x="3839968" y="4431339"/>
            <a:ext cx="3696718" cy="707886"/>
          </a:xfrm>
          <a:prstGeom prst="rect">
            <a:avLst/>
          </a:prstGeom>
          <a:noFill/>
        </p:spPr>
        <p:txBody>
          <a:bodyPr wrap="none" rtlCol="0">
            <a:spAutoFit/>
          </a:bodyPr>
          <a:lstStyle/>
          <a:p>
            <a:r>
              <a:rPr lang="tr-TR" sz="2000" dirty="0">
                <a:solidFill>
                  <a:srgbClr val="575757"/>
                </a:solidFill>
              </a:rPr>
              <a:t>Akciğer, böbrek, pankreas, gırtlak,</a:t>
            </a:r>
          </a:p>
          <a:p>
            <a:r>
              <a:rPr lang="tr-TR" sz="2000" dirty="0">
                <a:solidFill>
                  <a:srgbClr val="575757"/>
                </a:solidFill>
              </a:rPr>
              <a:t>mesane, rahim ve mide kanseri</a:t>
            </a:r>
          </a:p>
        </p:txBody>
      </p:sp>
      <p:sp>
        <p:nvSpPr>
          <p:cNvPr id="42" name="Dikdörtgen 41"/>
          <p:cNvSpPr/>
          <p:nvPr/>
        </p:nvSpPr>
        <p:spPr>
          <a:xfrm>
            <a:off x="774898" y="4473279"/>
            <a:ext cx="2426178" cy="369332"/>
          </a:xfrm>
          <a:prstGeom prst="rect">
            <a:avLst/>
          </a:prstGeom>
        </p:spPr>
        <p:txBody>
          <a:bodyPr wrap="square">
            <a:spAutoFit/>
          </a:bodyPr>
          <a:lstStyle/>
          <a:p>
            <a:r>
              <a:rPr lang="tr-TR" dirty="0">
                <a:solidFill>
                  <a:srgbClr val="575757"/>
                </a:solidFill>
              </a:rPr>
              <a:t>Parmaklarda kangren</a:t>
            </a:r>
          </a:p>
        </p:txBody>
      </p:sp>
      <p:sp>
        <p:nvSpPr>
          <p:cNvPr id="43" name="Dikdörtgen 42"/>
          <p:cNvSpPr/>
          <p:nvPr/>
        </p:nvSpPr>
        <p:spPr>
          <a:xfrm>
            <a:off x="791968" y="4096752"/>
            <a:ext cx="678361" cy="369332"/>
          </a:xfrm>
          <a:prstGeom prst="rect">
            <a:avLst/>
          </a:prstGeom>
        </p:spPr>
        <p:txBody>
          <a:bodyPr wrap="square">
            <a:spAutoFit/>
          </a:bodyPr>
          <a:lstStyle/>
          <a:p>
            <a:r>
              <a:rPr lang="tr-TR" dirty="0">
                <a:solidFill>
                  <a:srgbClr val="575757"/>
                </a:solidFill>
              </a:rPr>
              <a:t>Felç</a:t>
            </a:r>
          </a:p>
        </p:txBody>
      </p:sp>
      <p:pic>
        <p:nvPicPr>
          <p:cNvPr id="44" name="Resim 43"/>
          <p:cNvPicPr>
            <a:picLocks noChangeAspect="1"/>
          </p:cNvPicPr>
          <p:nvPr/>
        </p:nvPicPr>
        <p:blipFill>
          <a:blip r:embed="rId3"/>
          <a:stretch>
            <a:fillRect/>
          </a:stretch>
        </p:blipFill>
        <p:spPr>
          <a:xfrm>
            <a:off x="592924" y="3825544"/>
            <a:ext cx="191250" cy="180000"/>
          </a:xfrm>
          <a:prstGeom prst="rect">
            <a:avLst/>
          </a:prstGeom>
        </p:spPr>
      </p:pic>
      <p:pic>
        <p:nvPicPr>
          <p:cNvPr id="45" name="Resim 44"/>
          <p:cNvPicPr>
            <a:picLocks noChangeAspect="1"/>
          </p:cNvPicPr>
          <p:nvPr/>
        </p:nvPicPr>
        <p:blipFill>
          <a:blip r:embed="rId3"/>
          <a:stretch>
            <a:fillRect/>
          </a:stretch>
        </p:blipFill>
        <p:spPr>
          <a:xfrm>
            <a:off x="3648718" y="3765891"/>
            <a:ext cx="191250" cy="180000"/>
          </a:xfrm>
          <a:prstGeom prst="rect">
            <a:avLst/>
          </a:prstGeom>
        </p:spPr>
      </p:pic>
      <p:pic>
        <p:nvPicPr>
          <p:cNvPr id="46" name="Resim 45"/>
          <p:cNvPicPr>
            <a:picLocks noChangeAspect="1"/>
          </p:cNvPicPr>
          <p:nvPr/>
        </p:nvPicPr>
        <p:blipFill>
          <a:blip r:embed="rId3"/>
          <a:stretch>
            <a:fillRect/>
          </a:stretch>
        </p:blipFill>
        <p:spPr>
          <a:xfrm>
            <a:off x="3648718" y="3474335"/>
            <a:ext cx="191250" cy="180000"/>
          </a:xfrm>
          <a:prstGeom prst="rect">
            <a:avLst/>
          </a:prstGeom>
        </p:spPr>
      </p:pic>
      <p:pic>
        <p:nvPicPr>
          <p:cNvPr id="47" name="Resim 46"/>
          <p:cNvPicPr>
            <a:picLocks noChangeAspect="1"/>
          </p:cNvPicPr>
          <p:nvPr/>
        </p:nvPicPr>
        <p:blipFill>
          <a:blip r:embed="rId3"/>
          <a:stretch>
            <a:fillRect/>
          </a:stretch>
        </p:blipFill>
        <p:spPr>
          <a:xfrm>
            <a:off x="583648" y="4214680"/>
            <a:ext cx="191250" cy="180000"/>
          </a:xfrm>
          <a:prstGeom prst="rect">
            <a:avLst/>
          </a:prstGeom>
        </p:spPr>
      </p:pic>
      <p:pic>
        <p:nvPicPr>
          <p:cNvPr id="48" name="Resim 47"/>
          <p:cNvPicPr>
            <a:picLocks noChangeAspect="1"/>
          </p:cNvPicPr>
          <p:nvPr/>
        </p:nvPicPr>
        <p:blipFill>
          <a:blip r:embed="rId3"/>
          <a:stretch>
            <a:fillRect/>
          </a:stretch>
        </p:blipFill>
        <p:spPr>
          <a:xfrm>
            <a:off x="577822" y="4605282"/>
            <a:ext cx="191250" cy="180000"/>
          </a:xfrm>
          <a:prstGeom prst="rect">
            <a:avLst/>
          </a:prstGeom>
        </p:spPr>
      </p:pic>
      <p:sp>
        <p:nvSpPr>
          <p:cNvPr id="49" name="Dikdörtgen 48"/>
          <p:cNvSpPr/>
          <p:nvPr/>
        </p:nvSpPr>
        <p:spPr>
          <a:xfrm>
            <a:off x="3839968" y="4048129"/>
            <a:ext cx="1122769" cy="369332"/>
          </a:xfrm>
          <a:prstGeom prst="rect">
            <a:avLst/>
          </a:prstGeom>
        </p:spPr>
        <p:txBody>
          <a:bodyPr wrap="square">
            <a:spAutoFit/>
          </a:bodyPr>
          <a:lstStyle/>
          <a:p>
            <a:r>
              <a:rPr lang="tr-TR" dirty="0">
                <a:solidFill>
                  <a:srgbClr val="575757"/>
                </a:solidFill>
              </a:rPr>
              <a:t>Zatürre</a:t>
            </a:r>
          </a:p>
        </p:txBody>
      </p:sp>
      <p:pic>
        <p:nvPicPr>
          <p:cNvPr id="50" name="Resim 49"/>
          <p:cNvPicPr>
            <a:picLocks noChangeAspect="1"/>
          </p:cNvPicPr>
          <p:nvPr/>
        </p:nvPicPr>
        <p:blipFill>
          <a:blip r:embed="rId3"/>
          <a:stretch>
            <a:fillRect/>
          </a:stretch>
        </p:blipFill>
        <p:spPr>
          <a:xfrm>
            <a:off x="3653459" y="4567945"/>
            <a:ext cx="191250" cy="180000"/>
          </a:xfrm>
          <a:prstGeom prst="rect">
            <a:avLst/>
          </a:prstGeom>
        </p:spPr>
      </p:pic>
    </p:spTree>
    <p:extLst>
      <p:ext uri="{BB962C8B-B14F-4D97-AF65-F5344CB8AC3E}">
        <p14:creationId xmlns:p14="http://schemas.microsoft.com/office/powerpoint/2010/main" val="233190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250"/>
                                        <p:tgtEl>
                                          <p:spTgt spid="3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50"/>
                                        <p:tgtEl>
                                          <p:spTgt spid="3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0000" t="-1000" r="-77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1005714" y="1089898"/>
            <a:ext cx="7379456" cy="830997"/>
          </a:xfrm>
          <a:prstGeom prst="rect">
            <a:avLst/>
          </a:prstGeom>
          <a:noFill/>
        </p:spPr>
        <p:txBody>
          <a:bodyPr wrap="none" rtlCol="0">
            <a:spAutoFit/>
          </a:bodyPr>
          <a:lstStyle/>
          <a:p>
            <a:r>
              <a:rPr lang="tr-TR" sz="4800" b="1" dirty="0">
                <a:solidFill>
                  <a:srgbClr val="ED7D31"/>
                </a:solidFill>
              </a:rPr>
              <a:t>Pasif içicilik (Pasif </a:t>
            </a:r>
            <a:r>
              <a:rPr lang="tr-TR" sz="4800" b="1" dirty="0" err="1">
                <a:solidFill>
                  <a:srgbClr val="ED7D31"/>
                </a:solidFill>
              </a:rPr>
              <a:t>etkilenim</a:t>
            </a:r>
            <a:r>
              <a:rPr lang="tr-TR" sz="4800" b="1" dirty="0">
                <a:solidFill>
                  <a:srgbClr val="ED7D31"/>
                </a:solidFill>
              </a:rPr>
              <a:t>)</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1077141" y="2105561"/>
            <a:ext cx="3813929" cy="1015663"/>
          </a:xfrm>
          <a:prstGeom prst="rect">
            <a:avLst/>
          </a:prstGeom>
          <a:noFill/>
        </p:spPr>
        <p:txBody>
          <a:bodyPr wrap="none" rtlCol="0">
            <a:spAutoFit/>
          </a:bodyPr>
          <a:lstStyle/>
          <a:p>
            <a:r>
              <a:rPr lang="tr-TR" sz="2000" dirty="0">
                <a:solidFill>
                  <a:srgbClr val="231F20"/>
                </a:solidFill>
              </a:rPr>
              <a:t>Pasif içicilik, sigara kullanmayan</a:t>
            </a:r>
          </a:p>
          <a:p>
            <a:r>
              <a:rPr lang="tr-TR" sz="2000" dirty="0">
                <a:solidFill>
                  <a:srgbClr val="231F20"/>
                </a:solidFill>
              </a:rPr>
              <a:t>birinin sigara içilen ortamdaki</a:t>
            </a:r>
          </a:p>
          <a:p>
            <a:r>
              <a:rPr lang="tr-TR" sz="2000" dirty="0">
                <a:solidFill>
                  <a:srgbClr val="231F20"/>
                </a:solidFill>
              </a:rPr>
              <a:t>si­gara dumanını solumasına denir.</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1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247872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50" fill="hold"/>
                                        <p:tgtEl>
                                          <p:spTgt spid="17"/>
                                        </p:tgtEl>
                                        <p:attrNameLst>
                                          <p:attrName>ppt_x</p:attrName>
                                        </p:attrNameLst>
                                      </p:cBhvr>
                                      <p:tavLst>
                                        <p:tav tm="0">
                                          <p:val>
                                            <p:strVal val="1+#ppt_w/2"/>
                                          </p:val>
                                        </p:tav>
                                        <p:tav tm="100000">
                                          <p:val>
                                            <p:strVal val="#ppt_x"/>
                                          </p:val>
                                        </p:tav>
                                      </p:tavLst>
                                    </p:anim>
                                    <p:anim calcmode="lin" valueType="num">
                                      <p:cBhvr additive="base">
                                        <p:cTn id="32" dur="25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50" fill="hold"/>
                                        <p:tgtEl>
                                          <p:spTgt spid="18"/>
                                        </p:tgtEl>
                                        <p:attrNameLst>
                                          <p:attrName>ppt_x</p:attrName>
                                        </p:attrNameLst>
                                      </p:cBhvr>
                                      <p:tavLst>
                                        <p:tav tm="0">
                                          <p:val>
                                            <p:strVal val="1+#ppt_w/2"/>
                                          </p:val>
                                        </p:tav>
                                        <p:tav tm="100000">
                                          <p:val>
                                            <p:strVal val="#ppt_x"/>
                                          </p:val>
                                        </p:tav>
                                      </p:tavLst>
                                    </p:anim>
                                    <p:anim calcmode="lin" valueType="num">
                                      <p:cBhvr additive="base">
                                        <p:cTn id="36"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3" grpId="0" animBg="1"/>
      <p:bldP spid="14" grpId="0"/>
      <p:bldP spid="15" grpId="0" animBg="1"/>
      <p:bldP spid="16" grpId="0"/>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0000" t="-1000" r="-77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7379456" cy="830997"/>
          </a:xfrm>
          <a:prstGeom prst="rect">
            <a:avLst/>
          </a:prstGeom>
          <a:noFill/>
        </p:spPr>
        <p:txBody>
          <a:bodyPr wrap="none" rtlCol="0">
            <a:spAutoFit/>
          </a:bodyPr>
          <a:lstStyle/>
          <a:p>
            <a:r>
              <a:rPr lang="tr-TR" sz="4800" b="1" dirty="0">
                <a:solidFill>
                  <a:prstClr val="black"/>
                </a:solidFill>
              </a:rPr>
              <a:t>Pasif içicilik (Pasif </a:t>
            </a:r>
            <a:r>
              <a:rPr lang="tr-TR" sz="4800" b="1" dirty="0" err="1">
                <a:solidFill>
                  <a:prstClr val="black"/>
                </a:solidFill>
              </a:rPr>
              <a:t>etkilenim</a:t>
            </a:r>
            <a:r>
              <a:rPr lang="tr-TR" sz="4800" b="1" dirty="0">
                <a:solidFill>
                  <a:prstClr val="black"/>
                </a:solidFill>
              </a:rPr>
              <a:t>)</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746177" y="1493299"/>
            <a:ext cx="4183581" cy="400110"/>
          </a:xfrm>
          <a:prstGeom prst="rect">
            <a:avLst/>
          </a:prstGeom>
          <a:noFill/>
        </p:spPr>
        <p:txBody>
          <a:bodyPr wrap="none" rtlCol="0">
            <a:spAutoFit/>
          </a:bodyPr>
          <a:lstStyle/>
          <a:p>
            <a:r>
              <a:rPr lang="tr-TR" sz="2000" b="1" i="1" dirty="0">
                <a:solidFill>
                  <a:srgbClr val="575757"/>
                </a:solidFill>
              </a:rPr>
              <a:t>Pasif içicilik altında kalmanın etkileri; </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17" name="Grup 16"/>
          <p:cNvGrpSpPr/>
          <p:nvPr/>
        </p:nvGrpSpPr>
        <p:grpSpPr>
          <a:xfrm>
            <a:off x="554927" y="2094304"/>
            <a:ext cx="5871040" cy="707886"/>
            <a:chOff x="554927" y="1881525"/>
            <a:chExt cx="5871040" cy="707886"/>
          </a:xfrm>
        </p:grpSpPr>
        <p:sp>
          <p:nvSpPr>
            <p:cNvPr id="18" name="Metin kutusu 17"/>
            <p:cNvSpPr txBox="1"/>
            <p:nvPr/>
          </p:nvSpPr>
          <p:spPr>
            <a:xfrm>
              <a:off x="746177" y="1881525"/>
              <a:ext cx="5679790" cy="707886"/>
            </a:xfrm>
            <a:prstGeom prst="rect">
              <a:avLst/>
            </a:prstGeom>
            <a:noFill/>
          </p:spPr>
          <p:txBody>
            <a:bodyPr wrap="square" rtlCol="0">
              <a:spAutoFit/>
            </a:bodyPr>
            <a:lstStyle/>
            <a:p>
              <a:r>
                <a:rPr lang="tr-TR" sz="2000" dirty="0">
                  <a:solidFill>
                    <a:srgbClr val="575757"/>
                  </a:solidFill>
                </a:rPr>
                <a:t>Sigara içilen ortamda ne kadar</a:t>
              </a:r>
            </a:p>
            <a:p>
              <a:r>
                <a:rPr lang="tr-TR" sz="2000" dirty="0">
                  <a:solidFill>
                    <a:srgbClr val="575757"/>
                  </a:solidFill>
                </a:rPr>
                <a:t>zaman geçirildiğine,</a:t>
              </a:r>
            </a:p>
          </p:txBody>
        </p:sp>
        <p:pic>
          <p:nvPicPr>
            <p:cNvPr id="19" name="Resim 18"/>
            <p:cNvPicPr>
              <a:picLocks noChangeAspect="1"/>
            </p:cNvPicPr>
            <p:nvPr/>
          </p:nvPicPr>
          <p:blipFill>
            <a:blip r:embed="rId5"/>
            <a:stretch>
              <a:fillRect/>
            </a:stretch>
          </p:blipFill>
          <p:spPr>
            <a:xfrm>
              <a:off x="554927" y="1991580"/>
              <a:ext cx="191250" cy="180000"/>
            </a:xfrm>
            <a:prstGeom prst="rect">
              <a:avLst/>
            </a:prstGeom>
          </p:spPr>
        </p:pic>
      </p:grpSp>
      <p:grpSp>
        <p:nvGrpSpPr>
          <p:cNvPr id="20" name="Grup 19"/>
          <p:cNvGrpSpPr/>
          <p:nvPr/>
        </p:nvGrpSpPr>
        <p:grpSpPr>
          <a:xfrm>
            <a:off x="554927" y="3028699"/>
            <a:ext cx="5871040" cy="1015663"/>
            <a:chOff x="554927" y="1881525"/>
            <a:chExt cx="5871040" cy="1015663"/>
          </a:xfrm>
        </p:grpSpPr>
        <p:sp>
          <p:nvSpPr>
            <p:cNvPr id="21" name="Metin kutusu 20"/>
            <p:cNvSpPr txBox="1"/>
            <p:nvPr/>
          </p:nvSpPr>
          <p:spPr>
            <a:xfrm>
              <a:off x="746177" y="1881525"/>
              <a:ext cx="5679790" cy="1015663"/>
            </a:xfrm>
            <a:prstGeom prst="rect">
              <a:avLst/>
            </a:prstGeom>
            <a:noFill/>
          </p:spPr>
          <p:txBody>
            <a:bodyPr wrap="square" rtlCol="0">
              <a:spAutoFit/>
            </a:bodyPr>
            <a:lstStyle/>
            <a:p>
              <a:r>
                <a:rPr lang="tr-TR" sz="2000" dirty="0">
                  <a:solidFill>
                    <a:srgbClr val="575757"/>
                  </a:solidFill>
                </a:rPr>
                <a:t>Odada ne kadar temiz hava olduğuna</a:t>
              </a:r>
            </a:p>
            <a:p>
              <a:r>
                <a:rPr lang="tr-TR" sz="2000" dirty="0">
                  <a:solidFill>
                    <a:srgbClr val="575757"/>
                  </a:solidFill>
                </a:rPr>
                <a:t>(havalandırmanın ne kadar</a:t>
              </a:r>
            </a:p>
            <a:p>
              <a:r>
                <a:rPr lang="tr-TR" sz="2000" dirty="0">
                  <a:solidFill>
                    <a:srgbClr val="575757"/>
                  </a:solidFill>
                </a:rPr>
                <a:t>gerçekleştiğine)</a:t>
              </a:r>
            </a:p>
          </p:txBody>
        </p:sp>
        <p:pic>
          <p:nvPicPr>
            <p:cNvPr id="22" name="Resim 21"/>
            <p:cNvPicPr>
              <a:picLocks noChangeAspect="1"/>
            </p:cNvPicPr>
            <p:nvPr/>
          </p:nvPicPr>
          <p:blipFill>
            <a:blip r:embed="rId5"/>
            <a:stretch>
              <a:fillRect/>
            </a:stretch>
          </p:blipFill>
          <p:spPr>
            <a:xfrm>
              <a:off x="554927" y="1991580"/>
              <a:ext cx="191250" cy="180000"/>
            </a:xfrm>
            <a:prstGeom prst="rect">
              <a:avLst/>
            </a:prstGeom>
          </p:spPr>
        </p:pic>
      </p:grpSp>
      <p:grpSp>
        <p:nvGrpSpPr>
          <p:cNvPr id="23" name="Grup 22"/>
          <p:cNvGrpSpPr/>
          <p:nvPr/>
        </p:nvGrpSpPr>
        <p:grpSpPr>
          <a:xfrm>
            <a:off x="554927" y="4217764"/>
            <a:ext cx="5871040" cy="400110"/>
            <a:chOff x="554927" y="1881525"/>
            <a:chExt cx="5871040" cy="400110"/>
          </a:xfrm>
        </p:grpSpPr>
        <p:sp>
          <p:nvSpPr>
            <p:cNvPr id="24" name="Metin kutusu 23"/>
            <p:cNvSpPr txBox="1"/>
            <p:nvPr/>
          </p:nvSpPr>
          <p:spPr>
            <a:xfrm>
              <a:off x="746177" y="1881525"/>
              <a:ext cx="5679790" cy="400110"/>
            </a:xfrm>
            <a:prstGeom prst="rect">
              <a:avLst/>
            </a:prstGeom>
            <a:noFill/>
          </p:spPr>
          <p:txBody>
            <a:bodyPr wrap="square" rtlCol="0">
              <a:spAutoFit/>
            </a:bodyPr>
            <a:lstStyle/>
            <a:p>
              <a:r>
                <a:rPr lang="tr-TR" sz="2000" dirty="0">
                  <a:solidFill>
                    <a:srgbClr val="575757"/>
                  </a:solidFill>
                </a:rPr>
                <a:t>Ne kadar sigara içildiğine </a:t>
              </a:r>
              <a:r>
                <a:rPr lang="tr-TR" sz="2000" b="1" i="1" dirty="0">
                  <a:solidFill>
                    <a:srgbClr val="575757"/>
                  </a:solidFill>
                </a:rPr>
                <a:t>bağlıdır. </a:t>
              </a:r>
            </a:p>
          </p:txBody>
        </p:sp>
        <p:pic>
          <p:nvPicPr>
            <p:cNvPr id="25" name="Resim 24"/>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664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50" fill="hold"/>
                                        <p:tgtEl>
                                          <p:spTgt spid="27"/>
                                        </p:tgtEl>
                                        <p:attrNameLst>
                                          <p:attrName>ppt_x</p:attrName>
                                        </p:attrNameLst>
                                      </p:cBhvr>
                                      <p:tavLst>
                                        <p:tav tm="0">
                                          <p:val>
                                            <p:strVal val="1+#ppt_w/2"/>
                                          </p:val>
                                        </p:tav>
                                        <p:tav tm="100000">
                                          <p:val>
                                            <p:strVal val="#ppt_x"/>
                                          </p:val>
                                        </p:tav>
                                      </p:tavLst>
                                    </p:anim>
                                    <p:anim calcmode="lin" valueType="num">
                                      <p:cBhvr additive="base">
                                        <p:cTn id="24" dur="25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250"/>
                                        <p:tgtEl>
                                          <p:spTgt spid="16"/>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50"/>
                                        <p:tgtEl>
                                          <p:spTgt spid="2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806630" y="5676774"/>
              <a:ext cx="395202" cy="602840"/>
              <a:chOff x="11806630" y="5676774"/>
              <a:chExt cx="395202"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806630" y="5745534"/>
                <a:ext cx="184731" cy="461665"/>
              </a:xfrm>
              <a:prstGeom prst="rect">
                <a:avLst/>
              </a:prstGeom>
              <a:noFill/>
            </p:spPr>
            <p:txBody>
              <a:bodyPr wrap="none" rtlCol="0">
                <a:spAutoFit/>
              </a:bodyPr>
              <a:lstStyle/>
              <a:p>
                <a:pPr algn="r"/>
                <a:endParaRPr lang="tr-TR" sz="2400" b="1" dirty="0">
                  <a:solidFill>
                    <a:srgbClr val="DADADA"/>
                  </a:solidFill>
                </a:endParaRP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9480" cy="1569660"/>
          </a:xfrm>
          <a:prstGeom prst="rect">
            <a:avLst/>
          </a:prstGeom>
          <a:noFill/>
        </p:spPr>
        <p:txBody>
          <a:bodyPr wrap="none" rtlCol="0">
            <a:spAutoFit/>
          </a:bodyPr>
          <a:lstStyle/>
          <a:p>
            <a:r>
              <a:rPr lang="tr-TR" sz="4800" b="1" dirty="0"/>
              <a:t>Sağlıklı beslenmek</a:t>
            </a:r>
          </a:p>
          <a:p>
            <a:r>
              <a:rPr lang="tr-TR" sz="4800" b="1" dirty="0"/>
              <a:t>için tavsiyeler</a:t>
            </a:r>
          </a:p>
        </p:txBody>
      </p:sp>
      <p:grpSp>
        <p:nvGrpSpPr>
          <p:cNvPr id="32" name="Grup 31"/>
          <p:cNvGrpSpPr/>
          <p:nvPr/>
        </p:nvGrpSpPr>
        <p:grpSpPr>
          <a:xfrm>
            <a:off x="460907" y="1935052"/>
            <a:ext cx="7462918" cy="369332"/>
            <a:chOff x="554927" y="2447025"/>
            <a:chExt cx="7462918" cy="369332"/>
          </a:xfrm>
        </p:grpSpPr>
        <p:sp>
          <p:nvSpPr>
            <p:cNvPr id="33" name="Dikdörtgen 32"/>
            <p:cNvSpPr/>
            <p:nvPr/>
          </p:nvSpPr>
          <p:spPr>
            <a:xfrm>
              <a:off x="746177" y="2447025"/>
              <a:ext cx="7271668" cy="369332"/>
            </a:xfrm>
            <a:prstGeom prst="rect">
              <a:avLst/>
            </a:prstGeom>
          </p:spPr>
          <p:txBody>
            <a:bodyPr wrap="square">
              <a:spAutoFit/>
            </a:bodyPr>
            <a:lstStyle/>
            <a:p>
              <a:r>
                <a:rPr lang="tr-TR" dirty="0">
                  <a:solidFill>
                    <a:srgbClr val="575757"/>
                  </a:solidFill>
                </a:rPr>
                <a:t>Katkı maddesi içeren yapay gıdalardan uzak durun.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77224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092717"/>
            <a:ext cx="2470075" cy="2471302"/>
          </a:xfrm>
          <a:prstGeom prst="ellipse">
            <a:avLst/>
          </a:prstGeom>
          <a:blipFill dpi="0" rotWithShape="0">
            <a:blip r:embed="rId4"/>
            <a:srcRect/>
            <a:stretch>
              <a:fillRect l="-17000" r="-14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60907" y="2303923"/>
            <a:ext cx="7462918" cy="369332"/>
            <a:chOff x="554927" y="2447025"/>
            <a:chExt cx="7462918" cy="369332"/>
          </a:xfrm>
        </p:grpSpPr>
        <p:sp>
          <p:nvSpPr>
            <p:cNvPr id="18" name="Dikdörtgen 17"/>
            <p:cNvSpPr/>
            <p:nvPr/>
          </p:nvSpPr>
          <p:spPr>
            <a:xfrm>
              <a:off x="746177" y="2447025"/>
              <a:ext cx="7271668" cy="369332"/>
            </a:xfrm>
            <a:prstGeom prst="rect">
              <a:avLst/>
            </a:prstGeom>
          </p:spPr>
          <p:txBody>
            <a:bodyPr wrap="square">
              <a:spAutoFit/>
            </a:bodyPr>
            <a:lstStyle/>
            <a:p>
              <a:r>
                <a:rPr lang="tr-TR" dirty="0">
                  <a:solidFill>
                    <a:srgbClr val="575757"/>
                  </a:solidFill>
                </a:rPr>
                <a:t>Çok şişman ya da aşırı zayıf değil, ideal vücut ağırlığında olun.</a:t>
              </a:r>
            </a:p>
          </p:txBody>
        </p:sp>
        <p:pic>
          <p:nvPicPr>
            <p:cNvPr id="19" name="Resim 18"/>
            <p:cNvPicPr>
              <a:picLocks noChangeAspect="1"/>
            </p:cNvPicPr>
            <p:nvPr/>
          </p:nvPicPr>
          <p:blipFill>
            <a:blip r:embed="rId3"/>
            <a:stretch>
              <a:fillRect/>
            </a:stretch>
          </p:blipFill>
          <p:spPr>
            <a:xfrm>
              <a:off x="554927" y="2549458"/>
              <a:ext cx="191250" cy="180000"/>
            </a:xfrm>
            <a:prstGeom prst="rect">
              <a:avLst/>
            </a:prstGeom>
          </p:spPr>
        </p:pic>
      </p:grpSp>
      <p:grpSp>
        <p:nvGrpSpPr>
          <p:cNvPr id="20" name="Grup 19"/>
          <p:cNvGrpSpPr/>
          <p:nvPr/>
        </p:nvGrpSpPr>
        <p:grpSpPr>
          <a:xfrm>
            <a:off x="460907" y="2658904"/>
            <a:ext cx="7462918" cy="369332"/>
            <a:chOff x="554927" y="2447025"/>
            <a:chExt cx="7462918" cy="369332"/>
          </a:xfrm>
        </p:grpSpPr>
        <p:sp>
          <p:nvSpPr>
            <p:cNvPr id="21" name="Dikdörtgen 20"/>
            <p:cNvSpPr/>
            <p:nvPr/>
          </p:nvSpPr>
          <p:spPr>
            <a:xfrm>
              <a:off x="746177" y="2447025"/>
              <a:ext cx="7271668" cy="369332"/>
            </a:xfrm>
            <a:prstGeom prst="rect">
              <a:avLst/>
            </a:prstGeom>
          </p:spPr>
          <p:txBody>
            <a:bodyPr wrap="square">
              <a:spAutoFit/>
            </a:bodyPr>
            <a:lstStyle/>
            <a:p>
              <a:r>
                <a:rPr lang="tr-TR" dirty="0">
                  <a:solidFill>
                    <a:srgbClr val="575757"/>
                  </a:solidFill>
                </a:rPr>
                <a:t>Abur cuburla veya sürekli aynı yiyecek içeceklerle beslenmeyin.</a:t>
              </a:r>
            </a:p>
          </p:txBody>
        </p:sp>
        <p:pic>
          <p:nvPicPr>
            <p:cNvPr id="22" name="Resim 21"/>
            <p:cNvPicPr>
              <a:picLocks noChangeAspect="1"/>
            </p:cNvPicPr>
            <p:nvPr/>
          </p:nvPicPr>
          <p:blipFill>
            <a:blip r:embed="rId3"/>
            <a:stretch>
              <a:fillRect/>
            </a:stretch>
          </p:blipFill>
          <p:spPr>
            <a:xfrm>
              <a:off x="554927" y="2549458"/>
              <a:ext cx="191250" cy="180000"/>
            </a:xfrm>
            <a:prstGeom prst="rect">
              <a:avLst/>
            </a:prstGeom>
          </p:spPr>
        </p:pic>
      </p:grpSp>
      <p:grpSp>
        <p:nvGrpSpPr>
          <p:cNvPr id="23" name="Grup 22"/>
          <p:cNvGrpSpPr/>
          <p:nvPr/>
        </p:nvGrpSpPr>
        <p:grpSpPr>
          <a:xfrm>
            <a:off x="460907" y="3028161"/>
            <a:ext cx="7462918" cy="369332"/>
            <a:chOff x="554927" y="2447025"/>
            <a:chExt cx="7462918" cy="369332"/>
          </a:xfrm>
        </p:grpSpPr>
        <p:sp>
          <p:nvSpPr>
            <p:cNvPr id="24" name="Dikdörtgen 23"/>
            <p:cNvSpPr/>
            <p:nvPr/>
          </p:nvSpPr>
          <p:spPr>
            <a:xfrm>
              <a:off x="746177" y="2447025"/>
              <a:ext cx="7271668" cy="369332"/>
            </a:xfrm>
            <a:prstGeom prst="rect">
              <a:avLst/>
            </a:prstGeom>
          </p:spPr>
          <p:txBody>
            <a:bodyPr wrap="square">
              <a:spAutoFit/>
            </a:bodyPr>
            <a:lstStyle/>
            <a:p>
              <a:r>
                <a:rPr lang="tr-TR" dirty="0">
                  <a:solidFill>
                    <a:srgbClr val="575757"/>
                  </a:solidFill>
                </a:rPr>
                <a:t>Ambalajlı ürünleri gözü kapalı değil, etiketlerini okuyup inceleyerek alın.</a:t>
              </a:r>
            </a:p>
          </p:txBody>
        </p:sp>
        <p:pic>
          <p:nvPicPr>
            <p:cNvPr id="25" name="Resim 24"/>
            <p:cNvPicPr>
              <a:picLocks noChangeAspect="1"/>
            </p:cNvPicPr>
            <p:nvPr/>
          </p:nvPicPr>
          <p:blipFill>
            <a:blip r:embed="rId3"/>
            <a:stretch>
              <a:fillRect/>
            </a:stretch>
          </p:blipFill>
          <p:spPr>
            <a:xfrm>
              <a:off x="554927" y="2549458"/>
              <a:ext cx="191250" cy="180000"/>
            </a:xfrm>
            <a:prstGeom prst="rect">
              <a:avLst/>
            </a:prstGeom>
          </p:spPr>
        </p:pic>
      </p:grpSp>
      <p:grpSp>
        <p:nvGrpSpPr>
          <p:cNvPr id="27" name="Grup 26"/>
          <p:cNvGrpSpPr/>
          <p:nvPr/>
        </p:nvGrpSpPr>
        <p:grpSpPr>
          <a:xfrm>
            <a:off x="460907" y="3381146"/>
            <a:ext cx="7462918" cy="369332"/>
            <a:chOff x="554927" y="2447025"/>
            <a:chExt cx="7462918" cy="369332"/>
          </a:xfrm>
        </p:grpSpPr>
        <p:sp>
          <p:nvSpPr>
            <p:cNvPr id="29" name="Dikdörtgen 28"/>
            <p:cNvSpPr/>
            <p:nvPr/>
          </p:nvSpPr>
          <p:spPr>
            <a:xfrm>
              <a:off x="746177" y="2447025"/>
              <a:ext cx="7271668" cy="369332"/>
            </a:xfrm>
            <a:prstGeom prst="rect">
              <a:avLst/>
            </a:prstGeom>
          </p:spPr>
          <p:txBody>
            <a:bodyPr wrap="square">
              <a:spAutoFit/>
            </a:bodyPr>
            <a:lstStyle/>
            <a:p>
              <a:r>
                <a:rPr lang="tr-TR" dirty="0">
                  <a:solidFill>
                    <a:srgbClr val="575757"/>
                  </a:solidFill>
                </a:rPr>
                <a:t>Enerji ve besin içeren yiyeceklerin her çeşidinden yeterli miktarlarda yiyin.</a:t>
              </a:r>
            </a:p>
          </p:txBody>
        </p:sp>
        <p:pic>
          <p:nvPicPr>
            <p:cNvPr id="30" name="Resim 29"/>
            <p:cNvPicPr>
              <a:picLocks noChangeAspect="1"/>
            </p:cNvPicPr>
            <p:nvPr/>
          </p:nvPicPr>
          <p:blipFill>
            <a:blip r:embed="rId3"/>
            <a:stretch>
              <a:fillRect/>
            </a:stretch>
          </p:blipFill>
          <p:spPr>
            <a:xfrm>
              <a:off x="554927" y="2549458"/>
              <a:ext cx="191250" cy="180000"/>
            </a:xfrm>
            <a:prstGeom prst="rect">
              <a:avLst/>
            </a:prstGeom>
          </p:spPr>
        </p:pic>
      </p:grpSp>
      <p:grpSp>
        <p:nvGrpSpPr>
          <p:cNvPr id="31" name="Grup 30"/>
          <p:cNvGrpSpPr/>
          <p:nvPr/>
        </p:nvGrpSpPr>
        <p:grpSpPr>
          <a:xfrm>
            <a:off x="460907" y="3760171"/>
            <a:ext cx="7462918" cy="369332"/>
            <a:chOff x="554927" y="2447025"/>
            <a:chExt cx="7462918" cy="369332"/>
          </a:xfrm>
        </p:grpSpPr>
        <p:sp>
          <p:nvSpPr>
            <p:cNvPr id="35" name="Dikdörtgen 34"/>
            <p:cNvSpPr/>
            <p:nvPr/>
          </p:nvSpPr>
          <p:spPr>
            <a:xfrm>
              <a:off x="746177" y="2447025"/>
              <a:ext cx="7271668" cy="369332"/>
            </a:xfrm>
            <a:prstGeom prst="rect">
              <a:avLst/>
            </a:prstGeom>
          </p:spPr>
          <p:txBody>
            <a:bodyPr wrap="square">
              <a:spAutoFit/>
            </a:bodyPr>
            <a:lstStyle/>
            <a:p>
              <a:r>
                <a:rPr lang="tr-TR" dirty="0">
                  <a:solidFill>
                    <a:srgbClr val="575757"/>
                  </a:solidFill>
                </a:rPr>
                <a:t>Kaynağı ve üretim süreci belirsiz gıdalarla değil, hijyenik gıdalarla beslenin.</a:t>
              </a:r>
            </a:p>
          </p:txBody>
        </p:sp>
        <p:pic>
          <p:nvPicPr>
            <p:cNvPr id="36" name="Resim 35"/>
            <p:cNvPicPr>
              <a:picLocks noChangeAspect="1"/>
            </p:cNvPicPr>
            <p:nvPr/>
          </p:nvPicPr>
          <p:blipFill>
            <a:blip r:embed="rId3"/>
            <a:stretch>
              <a:fillRect/>
            </a:stretch>
          </p:blipFill>
          <p:spPr>
            <a:xfrm>
              <a:off x="554927" y="2549458"/>
              <a:ext cx="191250" cy="180000"/>
            </a:xfrm>
            <a:prstGeom prst="rect">
              <a:avLst/>
            </a:prstGeom>
          </p:spPr>
        </p:pic>
      </p:grpSp>
      <p:grpSp>
        <p:nvGrpSpPr>
          <p:cNvPr id="37" name="Grup 36"/>
          <p:cNvGrpSpPr/>
          <p:nvPr/>
        </p:nvGrpSpPr>
        <p:grpSpPr>
          <a:xfrm>
            <a:off x="460907" y="4127413"/>
            <a:ext cx="8372700" cy="369332"/>
            <a:chOff x="554927" y="2447025"/>
            <a:chExt cx="8372700" cy="369332"/>
          </a:xfrm>
        </p:grpSpPr>
        <p:sp>
          <p:nvSpPr>
            <p:cNvPr id="38" name="Dikdörtgen 37"/>
            <p:cNvSpPr/>
            <p:nvPr/>
          </p:nvSpPr>
          <p:spPr>
            <a:xfrm>
              <a:off x="746177" y="2447025"/>
              <a:ext cx="8181450" cy="369332"/>
            </a:xfrm>
            <a:prstGeom prst="rect">
              <a:avLst/>
            </a:prstGeom>
          </p:spPr>
          <p:txBody>
            <a:bodyPr wrap="square">
              <a:spAutoFit/>
            </a:bodyPr>
            <a:lstStyle/>
            <a:p>
              <a:r>
                <a:rPr lang="tr-TR" dirty="0">
                  <a:solidFill>
                    <a:srgbClr val="575757"/>
                  </a:solidFill>
                </a:rPr>
                <a:t>Bir öğünde tıka basa değil, seçerek oluşturduğunuz en az iki öğünle beslenin.</a:t>
              </a:r>
            </a:p>
          </p:txBody>
        </p:sp>
        <p:pic>
          <p:nvPicPr>
            <p:cNvPr id="39" name="Resim 38"/>
            <p:cNvPicPr>
              <a:picLocks noChangeAspect="1"/>
            </p:cNvPicPr>
            <p:nvPr/>
          </p:nvPicPr>
          <p:blipFill>
            <a:blip r:embed="rId3"/>
            <a:stretch>
              <a:fillRect/>
            </a:stretch>
          </p:blipFill>
          <p:spPr>
            <a:xfrm>
              <a:off x="554927" y="2549458"/>
              <a:ext cx="191250" cy="180000"/>
            </a:xfrm>
            <a:prstGeom prst="rect">
              <a:avLst/>
            </a:prstGeom>
          </p:spPr>
        </p:pic>
      </p:grpSp>
      <p:grpSp>
        <p:nvGrpSpPr>
          <p:cNvPr id="40" name="Grup 39"/>
          <p:cNvGrpSpPr/>
          <p:nvPr/>
        </p:nvGrpSpPr>
        <p:grpSpPr>
          <a:xfrm>
            <a:off x="460907" y="4481211"/>
            <a:ext cx="9018652" cy="369332"/>
            <a:chOff x="554927" y="2447025"/>
            <a:chExt cx="9018652" cy="369332"/>
          </a:xfrm>
        </p:grpSpPr>
        <p:sp>
          <p:nvSpPr>
            <p:cNvPr id="41" name="Dikdörtgen 40"/>
            <p:cNvSpPr/>
            <p:nvPr/>
          </p:nvSpPr>
          <p:spPr>
            <a:xfrm>
              <a:off x="746176" y="2447025"/>
              <a:ext cx="8827403" cy="369332"/>
            </a:xfrm>
            <a:prstGeom prst="rect">
              <a:avLst/>
            </a:prstGeom>
          </p:spPr>
          <p:txBody>
            <a:bodyPr wrap="square">
              <a:spAutoFit/>
            </a:bodyPr>
            <a:lstStyle/>
            <a:p>
              <a:r>
                <a:rPr lang="tr-TR" dirty="0">
                  <a:solidFill>
                    <a:srgbClr val="575757"/>
                  </a:solidFill>
                </a:rPr>
                <a:t>Yiyeceklerinizi bilinçsizce değil; rengini, tazeliğini, tadını ve kokusunu değerlendirerek alın.</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460907" y="4785411"/>
            <a:ext cx="9018652" cy="369332"/>
            <a:chOff x="554927" y="2447025"/>
            <a:chExt cx="9018652" cy="369332"/>
          </a:xfrm>
        </p:grpSpPr>
        <p:sp>
          <p:nvSpPr>
            <p:cNvPr id="44" name="Dikdörtgen 43"/>
            <p:cNvSpPr/>
            <p:nvPr/>
          </p:nvSpPr>
          <p:spPr>
            <a:xfrm>
              <a:off x="746176" y="2447025"/>
              <a:ext cx="8827403" cy="369332"/>
            </a:xfrm>
            <a:prstGeom prst="rect">
              <a:avLst/>
            </a:prstGeom>
          </p:spPr>
          <p:txBody>
            <a:bodyPr wrap="square">
              <a:spAutoFit/>
            </a:bodyPr>
            <a:lstStyle/>
            <a:p>
              <a:r>
                <a:rPr lang="tr-TR" dirty="0">
                  <a:solidFill>
                    <a:srgbClr val="575757"/>
                  </a:solidFill>
                </a:rPr>
                <a:t>Herhangi bir kronik hastalığınız yoksa günde en az 2 litre su tüketmeye özen gösterin.</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50"/>
                                        <p:tgtEl>
                                          <p:spTgt spid="32"/>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50"/>
                                        <p:tgtEl>
                                          <p:spTgt spid="23"/>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250"/>
                                        <p:tgtEl>
                                          <p:spTgt spid="31"/>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50"/>
                                        <p:tgtEl>
                                          <p:spTgt spid="37"/>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250"/>
                                        <p:tgtEl>
                                          <p:spTgt spid="40"/>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18"/>
          <p:cNvSpPr/>
          <p:nvPr/>
        </p:nvSpPr>
        <p:spPr>
          <a:xfrm>
            <a:off x="-11112" y="0"/>
            <a:ext cx="12212637" cy="6858000"/>
          </a:xfrm>
          <a:prstGeom prst="rect">
            <a:avLst/>
          </a:prstGeom>
          <a:blipFill dpi="0" rotWithShape="1">
            <a:blip r:embed="rId3"/>
            <a:srcRect/>
            <a:stretch>
              <a:fillRect t="2000" b="-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4" y="578386"/>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1005714" y="578386"/>
            <a:ext cx="5154553" cy="1015663"/>
          </a:xfrm>
          <a:prstGeom prst="rect">
            <a:avLst/>
          </a:prstGeom>
          <a:noFill/>
        </p:spPr>
        <p:txBody>
          <a:bodyPr wrap="none" rtlCol="0">
            <a:spAutoFit/>
          </a:bodyPr>
          <a:lstStyle/>
          <a:p>
            <a:r>
              <a:rPr lang="tr-TR" sz="6000" b="1" dirty="0">
                <a:solidFill>
                  <a:prstClr val="white"/>
                </a:solidFill>
              </a:rPr>
              <a:t>Peki ya nargile?</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1077141" y="1594049"/>
            <a:ext cx="3105402" cy="400110"/>
          </a:xfrm>
          <a:prstGeom prst="rect">
            <a:avLst/>
          </a:prstGeom>
          <a:noFill/>
        </p:spPr>
        <p:txBody>
          <a:bodyPr wrap="none" rtlCol="0">
            <a:spAutoFit/>
          </a:bodyPr>
          <a:lstStyle/>
          <a:p>
            <a:r>
              <a:rPr lang="tr-TR" sz="2000" b="1" i="1" dirty="0">
                <a:solidFill>
                  <a:prstClr val="white"/>
                </a:solidFill>
              </a:rPr>
              <a:t>Sanıldığı kadar masum mu?</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21287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3" grpId="0" animBg="1"/>
      <p:bldP spid="14" grpId="0"/>
      <p:bldP spid="15"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5457007" cy="1938992"/>
          </a:xfrm>
          <a:prstGeom prst="rect">
            <a:avLst/>
          </a:prstGeom>
          <a:noFill/>
        </p:spPr>
        <p:txBody>
          <a:bodyPr wrap="none" rtlCol="0">
            <a:spAutoFit/>
          </a:bodyPr>
          <a:lstStyle/>
          <a:p>
            <a:r>
              <a:rPr lang="tr-TR" sz="6000" b="1" dirty="0">
                <a:solidFill>
                  <a:prstClr val="black"/>
                </a:solidFill>
              </a:rPr>
              <a:t>Elektronik sigara</a:t>
            </a:r>
          </a:p>
          <a:p>
            <a:r>
              <a:rPr lang="tr-TR" sz="6000" b="1" dirty="0">
                <a:solidFill>
                  <a:prstClr val="black"/>
                </a:solidFill>
              </a:rPr>
              <a:t>ve zararları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428077" y="2732439"/>
            <a:ext cx="5400966" cy="1938992"/>
          </a:xfrm>
          <a:prstGeom prst="rect">
            <a:avLst/>
          </a:prstGeom>
          <a:noFill/>
        </p:spPr>
        <p:txBody>
          <a:bodyPr wrap="none" rtlCol="0">
            <a:spAutoFit/>
          </a:bodyPr>
          <a:lstStyle/>
          <a:p>
            <a:r>
              <a:rPr lang="tr-TR" sz="2000" dirty="0">
                <a:solidFill>
                  <a:srgbClr val="575757"/>
                </a:solidFill>
              </a:rPr>
              <a:t>Elektronik sigara, tütün dumanına benzeyen; </a:t>
            </a:r>
          </a:p>
          <a:p>
            <a:r>
              <a:rPr lang="tr-TR" sz="2000" dirty="0">
                <a:solidFill>
                  <a:srgbClr val="575757"/>
                </a:solidFill>
              </a:rPr>
              <a:t>ancak duman yerine aromalı nikotin buharı üreten</a:t>
            </a:r>
          </a:p>
          <a:p>
            <a:r>
              <a:rPr lang="tr-TR" sz="2000" dirty="0">
                <a:solidFill>
                  <a:srgbClr val="575757"/>
                </a:solidFill>
              </a:rPr>
              <a:t>pille çalışan cihazlara verilen addır. 250’den fazla </a:t>
            </a:r>
          </a:p>
          <a:p>
            <a:r>
              <a:rPr lang="tr-TR" sz="2000" dirty="0">
                <a:solidFill>
                  <a:srgbClr val="575757"/>
                </a:solidFill>
              </a:rPr>
              <a:t>farklı firma markasıyla çok farklı şekillerde </a:t>
            </a:r>
          </a:p>
          <a:p>
            <a:r>
              <a:rPr lang="tr-TR" sz="2000" dirty="0">
                <a:solidFill>
                  <a:srgbClr val="575757"/>
                </a:solidFill>
              </a:rPr>
              <a:t>(geleneksel sigara, puro, pipo, kalem, USB gibi) </a:t>
            </a:r>
          </a:p>
          <a:p>
            <a:r>
              <a:rPr lang="tr-TR" sz="2000" dirty="0">
                <a:solidFill>
                  <a:srgbClr val="575757"/>
                </a:solidFill>
              </a:rPr>
              <a:t>dünyada satılmaktadır. </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pic>
        <p:nvPicPr>
          <p:cNvPr id="2" name="Resim 1"/>
          <p:cNvPicPr>
            <a:picLocks noChangeAspect="1"/>
          </p:cNvPicPr>
          <p:nvPr/>
        </p:nvPicPr>
        <p:blipFill>
          <a:blip r:embed="rId4"/>
          <a:stretch>
            <a:fillRect/>
          </a:stretch>
        </p:blipFill>
        <p:spPr>
          <a:xfrm>
            <a:off x="7535711" y="1443375"/>
            <a:ext cx="3960000" cy="3971250"/>
          </a:xfrm>
          <a:prstGeom prst="rect">
            <a:avLst/>
          </a:prstGeom>
        </p:spPr>
      </p:pic>
    </p:spTree>
    <p:extLst>
      <p:ext uri="{BB962C8B-B14F-4D97-AF65-F5344CB8AC3E}">
        <p14:creationId xmlns:p14="http://schemas.microsoft.com/office/powerpoint/2010/main" val="160567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5457007" cy="1938992"/>
          </a:xfrm>
          <a:prstGeom prst="rect">
            <a:avLst/>
          </a:prstGeom>
          <a:noFill/>
        </p:spPr>
        <p:txBody>
          <a:bodyPr wrap="none" rtlCol="0">
            <a:spAutoFit/>
          </a:bodyPr>
          <a:lstStyle/>
          <a:p>
            <a:r>
              <a:rPr lang="tr-TR" sz="6000" b="1" dirty="0">
                <a:solidFill>
                  <a:prstClr val="black"/>
                </a:solidFill>
              </a:rPr>
              <a:t>Elektronik sigara</a:t>
            </a:r>
          </a:p>
          <a:p>
            <a:r>
              <a:rPr lang="tr-TR" sz="6000" b="1" dirty="0">
                <a:solidFill>
                  <a:prstClr val="black"/>
                </a:solidFill>
              </a:rPr>
              <a:t>ve zararları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428077" y="2732439"/>
            <a:ext cx="5167312" cy="1938992"/>
          </a:xfrm>
          <a:prstGeom prst="rect">
            <a:avLst/>
          </a:prstGeom>
          <a:noFill/>
        </p:spPr>
        <p:txBody>
          <a:bodyPr wrap="none" rtlCol="0">
            <a:spAutoFit/>
          </a:bodyPr>
          <a:lstStyle/>
          <a:p>
            <a:r>
              <a:rPr lang="tr-TR" sz="2000" dirty="0">
                <a:solidFill>
                  <a:srgbClr val="575757"/>
                </a:solidFill>
              </a:rPr>
              <a:t>Bilinenin aksine e – sigaranın sigarayı bırakma</a:t>
            </a:r>
          </a:p>
          <a:p>
            <a:r>
              <a:rPr lang="tr-TR" sz="2000" dirty="0">
                <a:solidFill>
                  <a:srgbClr val="575757"/>
                </a:solidFill>
              </a:rPr>
              <a:t>konusunda yardımcı olmadığı ortaya konmuştur.</a:t>
            </a:r>
          </a:p>
          <a:p>
            <a:r>
              <a:rPr lang="tr-TR" sz="2000" dirty="0">
                <a:solidFill>
                  <a:srgbClr val="575757"/>
                </a:solidFill>
              </a:rPr>
              <a:t>Ayrıca yapılan çalışmalar e – sigaranın, tersine</a:t>
            </a:r>
          </a:p>
          <a:p>
            <a:r>
              <a:rPr lang="tr-TR" sz="2000" dirty="0">
                <a:solidFill>
                  <a:srgbClr val="575757"/>
                </a:solidFill>
              </a:rPr>
              <a:t>bir etki oluşturarak nikotin bağımlılığını</a:t>
            </a:r>
          </a:p>
          <a:p>
            <a:r>
              <a:rPr lang="tr-TR" sz="2000" dirty="0">
                <a:solidFill>
                  <a:srgbClr val="575757"/>
                </a:solidFill>
              </a:rPr>
              <a:t>sürdürdüğünü ve bırakma davranışını</a:t>
            </a:r>
          </a:p>
          <a:p>
            <a:r>
              <a:rPr lang="tr-TR" sz="2000" dirty="0">
                <a:solidFill>
                  <a:srgbClr val="575757"/>
                </a:solidFill>
              </a:rPr>
              <a:t>engellediğini göstermektedir.</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pic>
        <p:nvPicPr>
          <p:cNvPr id="17" name="Resim 16"/>
          <p:cNvPicPr>
            <a:picLocks noChangeAspect="1"/>
          </p:cNvPicPr>
          <p:nvPr/>
        </p:nvPicPr>
        <p:blipFill>
          <a:blip r:embed="rId4"/>
          <a:stretch>
            <a:fillRect/>
          </a:stretch>
        </p:blipFill>
        <p:spPr>
          <a:xfrm>
            <a:off x="7535711" y="1443375"/>
            <a:ext cx="3960000" cy="3971250"/>
          </a:xfrm>
          <a:prstGeom prst="rect">
            <a:avLst/>
          </a:prstGeom>
        </p:spPr>
      </p:pic>
    </p:spTree>
    <p:extLst>
      <p:ext uri="{BB962C8B-B14F-4D97-AF65-F5344CB8AC3E}">
        <p14:creationId xmlns:p14="http://schemas.microsoft.com/office/powerpoint/2010/main" val="260306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6404446" cy="1938992"/>
          </a:xfrm>
          <a:prstGeom prst="rect">
            <a:avLst/>
          </a:prstGeom>
          <a:noFill/>
        </p:spPr>
        <p:txBody>
          <a:bodyPr wrap="none" rtlCol="0">
            <a:spAutoFit/>
          </a:bodyPr>
          <a:lstStyle/>
          <a:p>
            <a:r>
              <a:rPr lang="es-ES" sz="6000" b="1" dirty="0">
                <a:solidFill>
                  <a:prstClr val="black"/>
                </a:solidFill>
              </a:rPr>
              <a:t>Kaçak - sahte sigara</a:t>
            </a:r>
          </a:p>
          <a:p>
            <a:r>
              <a:rPr lang="es-ES" sz="6000" b="1" dirty="0">
                <a:solidFill>
                  <a:prstClr val="black"/>
                </a:solidFill>
              </a:rPr>
              <a:t>ve zararları</a:t>
            </a:r>
            <a:endParaRPr lang="tr-TR" sz="6000" b="1" dirty="0">
              <a:solidFill>
                <a:prstClr val="black"/>
              </a:solidFill>
            </a:endParaRPr>
          </a:p>
        </p:txBody>
      </p:sp>
      <p:grpSp>
        <p:nvGrpSpPr>
          <p:cNvPr id="29" name="Grup 28"/>
          <p:cNvGrpSpPr/>
          <p:nvPr/>
        </p:nvGrpSpPr>
        <p:grpSpPr>
          <a:xfrm>
            <a:off x="554927" y="2521059"/>
            <a:ext cx="5871040" cy="2246769"/>
            <a:chOff x="554927" y="1881525"/>
            <a:chExt cx="5871040" cy="2246769"/>
          </a:xfrm>
        </p:grpSpPr>
        <p:sp>
          <p:nvSpPr>
            <p:cNvPr id="30" name="Metin kutusu 29"/>
            <p:cNvSpPr txBox="1"/>
            <p:nvPr/>
          </p:nvSpPr>
          <p:spPr>
            <a:xfrm>
              <a:off x="746177" y="1881525"/>
              <a:ext cx="5679790" cy="2246769"/>
            </a:xfrm>
            <a:prstGeom prst="rect">
              <a:avLst/>
            </a:prstGeom>
            <a:noFill/>
          </p:spPr>
          <p:txBody>
            <a:bodyPr wrap="square" rtlCol="0">
              <a:spAutoFit/>
            </a:bodyPr>
            <a:lstStyle/>
            <a:p>
              <a:r>
                <a:rPr lang="tr-TR" sz="2000" dirty="0">
                  <a:solidFill>
                    <a:srgbClr val="575757"/>
                  </a:solidFill>
                </a:rPr>
                <a:t>Kaçak ve sahte sigaraların, yasal olarak üretilmiş sigaraların verdiğinden çok daha büyük zararlara sebep olduğu tespit edilmiştir. Bu sigaraların, alışılmışın çok üzerinde nikotin ve </a:t>
              </a:r>
              <a:r>
                <a:rPr lang="tr-TR" sz="2000" dirty="0" err="1">
                  <a:solidFill>
                    <a:srgbClr val="575757"/>
                  </a:solidFill>
                </a:rPr>
                <a:t>karbonmonoksit</a:t>
              </a:r>
              <a:endParaRPr lang="tr-TR" sz="2000" dirty="0">
                <a:solidFill>
                  <a:srgbClr val="575757"/>
                </a:solidFill>
              </a:endParaRPr>
            </a:p>
            <a:p>
              <a:r>
                <a:rPr lang="tr-TR" sz="2000" dirty="0">
                  <a:solidFill>
                    <a:srgbClr val="575757"/>
                  </a:solidFill>
                </a:rPr>
                <a:t>içerdiği ve bu sigaraların üretiminde genellikle bozulmaya yüz tutan ve küflenmiş tütünlerin kullanıldığı ifade edilmektedir.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Tree>
    <p:extLst>
      <p:ext uri="{BB962C8B-B14F-4D97-AF65-F5344CB8AC3E}">
        <p14:creationId xmlns:p14="http://schemas.microsoft.com/office/powerpoint/2010/main" val="31535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flipH="1">
            <a:off x="0" y="0"/>
            <a:ext cx="12191999" cy="6877357"/>
          </a:xfrm>
          <a:prstGeom prst="rect">
            <a:avLst/>
          </a:prstGeom>
          <a:blipFill dpi="0" rotWithShape="1">
            <a:blip r:embed="rId3"/>
            <a:srcRect/>
            <a:stretch>
              <a:fillRect t="-37000" r="-24000"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4" name="Dikdörtgen 23"/>
          <p:cNvSpPr/>
          <p:nvPr/>
        </p:nvSpPr>
        <p:spPr>
          <a:xfrm>
            <a:off x="955"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EB75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B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7" name="Grup 16"/>
          <p:cNvGrpSpPr/>
          <p:nvPr/>
        </p:nvGrpSpPr>
        <p:grpSpPr>
          <a:xfrm>
            <a:off x="8837959" y="724704"/>
            <a:ext cx="2880789" cy="2348366"/>
            <a:chOff x="8773995" y="1129350"/>
            <a:chExt cx="2880789" cy="2348366"/>
          </a:xfrm>
        </p:grpSpPr>
        <p:sp>
          <p:nvSpPr>
            <p:cNvPr id="21" name="Metin kutusu 20"/>
            <p:cNvSpPr txBox="1"/>
            <p:nvPr/>
          </p:nvSpPr>
          <p:spPr>
            <a:xfrm>
              <a:off x="9232991" y="1129350"/>
              <a:ext cx="2213555" cy="1200329"/>
            </a:xfrm>
            <a:prstGeom prst="rect">
              <a:avLst/>
            </a:prstGeom>
            <a:noFill/>
          </p:spPr>
          <p:txBody>
            <a:bodyPr wrap="none" rtlCol="0">
              <a:spAutoFit/>
            </a:bodyPr>
            <a:lstStyle/>
            <a:p>
              <a:pPr algn="r"/>
              <a:r>
                <a:rPr lang="tr-TR" sz="7200" b="1" dirty="0">
                  <a:solidFill>
                    <a:prstClr val="white"/>
                  </a:solidFill>
                </a:rPr>
                <a:t>alkol </a:t>
              </a:r>
            </a:p>
          </p:txBody>
        </p:sp>
        <p:sp>
          <p:nvSpPr>
            <p:cNvPr id="22" name="Metin kutusu 21"/>
            <p:cNvSpPr txBox="1"/>
            <p:nvPr/>
          </p:nvSpPr>
          <p:spPr>
            <a:xfrm>
              <a:off x="8773995" y="2154277"/>
              <a:ext cx="2880789" cy="1323439"/>
            </a:xfrm>
            <a:prstGeom prst="rect">
              <a:avLst/>
            </a:prstGeom>
            <a:noFill/>
          </p:spPr>
          <p:txBody>
            <a:bodyPr wrap="none" rtlCol="0">
              <a:spAutoFit/>
            </a:bodyPr>
            <a:lstStyle/>
            <a:p>
              <a:pPr algn="r"/>
              <a:r>
                <a:rPr lang="tr-TR" sz="4000" b="1" dirty="0">
                  <a:solidFill>
                    <a:prstClr val="white"/>
                  </a:solidFill>
                </a:rPr>
                <a:t>kötülüklerin </a:t>
              </a:r>
            </a:p>
            <a:p>
              <a:pPr algn="r"/>
              <a:r>
                <a:rPr lang="tr-TR" sz="4000" b="1" dirty="0">
                  <a:solidFill>
                    <a:prstClr val="white"/>
                  </a:solidFill>
                </a:rPr>
                <a:t>kapısı</a:t>
              </a:r>
              <a:endParaRPr lang="tr-TR" sz="4000" dirty="0">
                <a:solidFill>
                  <a:prstClr val="white"/>
                </a:solidFill>
              </a:endParaRPr>
            </a:p>
          </p:txBody>
        </p:sp>
      </p:grpSp>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63" y="5437101"/>
            <a:ext cx="3790950" cy="876300"/>
          </a:xfrm>
          <a:prstGeom prst="rect">
            <a:avLst/>
          </a:prstGeom>
        </p:spPr>
      </p:pic>
    </p:spTree>
    <p:extLst>
      <p:ext uri="{BB962C8B-B14F-4D97-AF65-F5344CB8AC3E}">
        <p14:creationId xmlns:p14="http://schemas.microsoft.com/office/powerpoint/2010/main" val="216307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750"/>
                            </p:stCondLst>
                            <p:childTnLst>
                              <p:par>
                                <p:cTn id="30" presetID="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1+#ppt_w/2"/>
                                          </p:val>
                                        </p:tav>
                                        <p:tav tm="100000">
                                          <p:val>
                                            <p:strVal val="#ppt_x"/>
                                          </p:val>
                                        </p:tav>
                                      </p:tavLst>
                                    </p:anim>
                                    <p:anim calcmode="lin" valueType="num">
                                      <p:cBhvr additive="base">
                                        <p:cTn id="33" dur="2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7000" t="2000" r="-49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454046"/>
            <a:ext cx="3232167" cy="830997"/>
          </a:xfrm>
          <a:prstGeom prst="rect">
            <a:avLst/>
          </a:prstGeom>
          <a:noFill/>
        </p:spPr>
        <p:txBody>
          <a:bodyPr wrap="none" rtlCol="0">
            <a:spAutoFit/>
          </a:bodyPr>
          <a:lstStyle/>
          <a:p>
            <a:r>
              <a:rPr lang="tr-TR" sz="4800" b="1" dirty="0">
                <a:solidFill>
                  <a:prstClr val="black"/>
                </a:solidFill>
              </a:rPr>
              <a:t>Alkol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B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25" name="Grup 24"/>
          <p:cNvGrpSpPr/>
          <p:nvPr/>
        </p:nvGrpSpPr>
        <p:grpSpPr>
          <a:xfrm>
            <a:off x="554927" y="1559718"/>
            <a:ext cx="1213838" cy="400110"/>
            <a:chOff x="554927" y="1881525"/>
            <a:chExt cx="1213838" cy="400110"/>
          </a:xfrm>
        </p:grpSpPr>
        <p:sp>
          <p:nvSpPr>
            <p:cNvPr id="26" name="Metin kutusu 25"/>
            <p:cNvSpPr txBox="1"/>
            <p:nvPr/>
          </p:nvSpPr>
          <p:spPr>
            <a:xfrm>
              <a:off x="746177" y="1881525"/>
              <a:ext cx="1022588" cy="400110"/>
            </a:xfrm>
            <a:prstGeom prst="rect">
              <a:avLst/>
            </a:prstGeom>
            <a:noFill/>
          </p:spPr>
          <p:txBody>
            <a:bodyPr wrap="none" rtlCol="0">
              <a:spAutoFit/>
            </a:bodyPr>
            <a:lstStyle/>
            <a:p>
              <a:r>
                <a:rPr lang="tr-TR" sz="2000" dirty="0">
                  <a:solidFill>
                    <a:srgbClr val="575757"/>
                  </a:solidFill>
                </a:rPr>
                <a:t>Renksiz,</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3598071" y="1598947"/>
            <a:ext cx="757431" cy="400110"/>
            <a:chOff x="554927" y="1881525"/>
            <a:chExt cx="757431" cy="400110"/>
          </a:xfrm>
        </p:grpSpPr>
        <p:sp>
          <p:nvSpPr>
            <p:cNvPr id="34" name="Metin kutusu 33"/>
            <p:cNvSpPr txBox="1"/>
            <p:nvPr/>
          </p:nvSpPr>
          <p:spPr>
            <a:xfrm>
              <a:off x="746177" y="1881525"/>
              <a:ext cx="566181" cy="400110"/>
            </a:xfrm>
            <a:prstGeom prst="rect">
              <a:avLst/>
            </a:prstGeom>
            <a:noFill/>
          </p:spPr>
          <p:txBody>
            <a:bodyPr wrap="none" rtlCol="0">
              <a:spAutoFit/>
            </a:bodyPr>
            <a:lstStyle/>
            <a:p>
              <a:r>
                <a:rPr lang="tr-TR" sz="2000" dirty="0">
                  <a:solidFill>
                    <a:srgbClr val="575757"/>
                  </a:solidFill>
                </a:rPr>
                <a:t>Acı,</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495862" y="1603455"/>
            <a:ext cx="792697" cy="400110"/>
            <a:chOff x="554927" y="1881525"/>
            <a:chExt cx="792697" cy="400110"/>
          </a:xfrm>
        </p:grpSpPr>
        <p:sp>
          <p:nvSpPr>
            <p:cNvPr id="37" name="Metin kutusu 36"/>
            <p:cNvSpPr txBox="1"/>
            <p:nvPr/>
          </p:nvSpPr>
          <p:spPr>
            <a:xfrm>
              <a:off x="746177" y="1881525"/>
              <a:ext cx="601447" cy="400110"/>
            </a:xfrm>
            <a:prstGeom prst="rect">
              <a:avLst/>
            </a:prstGeom>
            <a:noFill/>
          </p:spPr>
          <p:txBody>
            <a:bodyPr wrap="none" rtlCol="0">
              <a:spAutoFit/>
            </a:bodyPr>
            <a:lstStyle/>
            <a:p>
              <a:r>
                <a:rPr lang="tr-TR" sz="2000" dirty="0">
                  <a:solidFill>
                    <a:srgbClr val="575757"/>
                  </a:solidFill>
                </a:rPr>
                <a:t>Sıvı,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487535" y="1576562"/>
            <a:ext cx="2417244" cy="400110"/>
            <a:chOff x="554927" y="1881525"/>
            <a:chExt cx="2417244" cy="400110"/>
          </a:xfrm>
        </p:grpSpPr>
        <p:sp>
          <p:nvSpPr>
            <p:cNvPr id="40" name="Metin kutusu 39"/>
            <p:cNvSpPr txBox="1"/>
            <p:nvPr/>
          </p:nvSpPr>
          <p:spPr>
            <a:xfrm>
              <a:off x="746177" y="1881525"/>
              <a:ext cx="2225994" cy="400110"/>
            </a:xfrm>
            <a:prstGeom prst="rect">
              <a:avLst/>
            </a:prstGeom>
            <a:noFill/>
          </p:spPr>
          <p:txBody>
            <a:bodyPr wrap="none" rtlCol="0">
              <a:spAutoFit/>
            </a:bodyPr>
            <a:lstStyle/>
            <a:p>
              <a:r>
                <a:rPr lang="tr-TR" sz="2000" dirty="0">
                  <a:solidFill>
                    <a:srgbClr val="575757"/>
                  </a:solidFill>
                </a:rPr>
                <a:t>Yanıcı bir maddedir.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2" name="Metin kutusu 41"/>
          <p:cNvSpPr txBox="1"/>
          <p:nvPr/>
        </p:nvSpPr>
        <p:spPr>
          <a:xfrm>
            <a:off x="1159819" y="1999057"/>
            <a:ext cx="5259004" cy="923330"/>
          </a:xfrm>
          <a:prstGeom prst="rect">
            <a:avLst/>
          </a:prstGeom>
          <a:noFill/>
        </p:spPr>
        <p:txBody>
          <a:bodyPr wrap="none" rtlCol="0">
            <a:spAutoFit/>
          </a:bodyPr>
          <a:lstStyle/>
          <a:p>
            <a:pPr algn="ctr"/>
            <a:r>
              <a:rPr lang="tr-TR" dirty="0">
                <a:solidFill>
                  <a:srgbClr val="E61F4F"/>
                </a:solidFill>
              </a:rPr>
              <a:t>Alkolün etanol denilen türü içki olarak tüketilmektedir.</a:t>
            </a:r>
          </a:p>
          <a:p>
            <a:pPr algn="ctr"/>
            <a:r>
              <a:rPr lang="tr-TR" dirty="0">
                <a:solidFill>
                  <a:srgbClr val="E61F4F"/>
                </a:solidFill>
              </a:rPr>
              <a:t>Dilimizde genel olarak bütün sarhoşluk yapıcı ve </a:t>
            </a:r>
          </a:p>
          <a:p>
            <a:pPr algn="ctr"/>
            <a:r>
              <a:rPr lang="tr-TR" dirty="0">
                <a:solidFill>
                  <a:srgbClr val="E61F4F"/>
                </a:solidFill>
              </a:rPr>
              <a:t>alkol içeren içeceklere alkol denilmektedir.</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854" y="1535223"/>
            <a:ext cx="12017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03" y="3196623"/>
            <a:ext cx="7202534" cy="9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177" y="3893690"/>
            <a:ext cx="503555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9566" y="5649465"/>
            <a:ext cx="61452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20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250"/>
                                        <p:tgtEl>
                                          <p:spTgt spid="39"/>
                                        </p:tgtEl>
                                      </p:cBhvr>
                                    </p:animEffect>
                                  </p:childTnLst>
                                </p:cTn>
                              </p:par>
                            </p:childTnLst>
                          </p:cTn>
                        </p:par>
                        <p:par>
                          <p:cTn id="46" fill="hold">
                            <p:stCondLst>
                              <p:cond delay="2500"/>
                            </p:stCondLst>
                            <p:childTnLst>
                              <p:par>
                                <p:cTn id="47" presetID="22" presetClass="entr" presetSubtype="1"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up)">
                                      <p:cBhvr>
                                        <p:cTn id="49"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2">
              <a:alphaModFix amt="92000"/>
            </a:blip>
            <a:srcRect/>
            <a:stretch>
              <a:fillRect l="-36000" t="2000" r="-4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5249194" cy="1938992"/>
          </a:xfrm>
          <a:prstGeom prst="rect">
            <a:avLst/>
          </a:prstGeom>
          <a:noFill/>
        </p:spPr>
        <p:txBody>
          <a:bodyPr wrap="none" rtlCol="0">
            <a:spAutoFit/>
          </a:bodyPr>
          <a:lstStyle/>
          <a:p>
            <a:r>
              <a:rPr lang="tr-TR" sz="6000" b="1" dirty="0">
                <a:solidFill>
                  <a:prstClr val="black"/>
                </a:solidFill>
              </a:rPr>
              <a:t>Alkol bağımlılığı</a:t>
            </a:r>
          </a:p>
          <a:p>
            <a:r>
              <a:rPr lang="tr-TR" sz="6000" b="1" dirty="0">
                <a:solidFill>
                  <a:prstClr val="black"/>
                </a:solidFill>
              </a:rPr>
              <a:t>nasıl oluşur?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B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25" name="Grup 24"/>
          <p:cNvGrpSpPr/>
          <p:nvPr/>
        </p:nvGrpSpPr>
        <p:grpSpPr>
          <a:xfrm>
            <a:off x="554927" y="2513361"/>
            <a:ext cx="5588497" cy="400110"/>
            <a:chOff x="554927" y="1881525"/>
            <a:chExt cx="5588497" cy="400110"/>
          </a:xfrm>
        </p:grpSpPr>
        <p:sp>
          <p:nvSpPr>
            <p:cNvPr id="26" name="Metin kutusu 25"/>
            <p:cNvSpPr txBox="1"/>
            <p:nvPr/>
          </p:nvSpPr>
          <p:spPr>
            <a:xfrm>
              <a:off x="746177" y="1881525"/>
              <a:ext cx="5397247" cy="400110"/>
            </a:xfrm>
            <a:prstGeom prst="rect">
              <a:avLst/>
            </a:prstGeom>
            <a:noFill/>
          </p:spPr>
          <p:txBody>
            <a:bodyPr wrap="none" rtlCol="0">
              <a:spAutoFit/>
            </a:bodyPr>
            <a:lstStyle/>
            <a:p>
              <a:r>
                <a:rPr lang="tr-TR" sz="2000" dirty="0">
                  <a:solidFill>
                    <a:srgbClr val="E61F4F"/>
                  </a:solidFill>
                </a:rPr>
                <a:t>İçme isteği: </a:t>
              </a:r>
              <a:r>
                <a:rPr lang="tr-TR" sz="2000" dirty="0">
                  <a:solidFill>
                    <a:srgbClr val="575757"/>
                  </a:solidFill>
                </a:rPr>
                <a:t>İçmeye karşı duyulan güçlü istek, arzu.</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97432"/>
            <a:ext cx="6403656" cy="400110"/>
            <a:chOff x="554927" y="1881525"/>
            <a:chExt cx="6403656" cy="400110"/>
          </a:xfrm>
        </p:grpSpPr>
        <p:sp>
          <p:nvSpPr>
            <p:cNvPr id="31" name="Metin kutusu 30"/>
            <p:cNvSpPr txBox="1"/>
            <p:nvPr/>
          </p:nvSpPr>
          <p:spPr>
            <a:xfrm>
              <a:off x="746177" y="1881525"/>
              <a:ext cx="6212406" cy="400110"/>
            </a:xfrm>
            <a:prstGeom prst="rect">
              <a:avLst/>
            </a:prstGeom>
            <a:noFill/>
          </p:spPr>
          <p:txBody>
            <a:bodyPr wrap="none" rtlCol="0">
              <a:spAutoFit/>
            </a:bodyPr>
            <a:lstStyle/>
            <a:p>
              <a:r>
                <a:rPr lang="tr-TR" sz="2000" dirty="0">
                  <a:solidFill>
                    <a:srgbClr val="E61F4F"/>
                  </a:solidFill>
                </a:rPr>
                <a:t>Kontrol kaybı: </a:t>
              </a:r>
              <a:r>
                <a:rPr lang="tr-TR" sz="2000" dirty="0">
                  <a:solidFill>
                    <a:srgbClr val="575757"/>
                  </a:solidFill>
                </a:rPr>
                <a:t>Kişinin alkol alırken kendini sınırlayamaması.</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74907"/>
            <a:ext cx="5782652" cy="1015663"/>
            <a:chOff x="554927" y="1881525"/>
            <a:chExt cx="5782652" cy="1015663"/>
          </a:xfrm>
        </p:grpSpPr>
        <p:sp>
          <p:nvSpPr>
            <p:cNvPr id="34" name="Metin kutusu 33"/>
            <p:cNvSpPr txBox="1"/>
            <p:nvPr/>
          </p:nvSpPr>
          <p:spPr>
            <a:xfrm>
              <a:off x="746177" y="1881525"/>
              <a:ext cx="5591402" cy="1015663"/>
            </a:xfrm>
            <a:prstGeom prst="rect">
              <a:avLst/>
            </a:prstGeom>
            <a:noFill/>
          </p:spPr>
          <p:txBody>
            <a:bodyPr wrap="none" rtlCol="0">
              <a:spAutoFit/>
            </a:bodyPr>
            <a:lstStyle/>
            <a:p>
              <a:r>
                <a:rPr lang="tr-TR" sz="2000" dirty="0">
                  <a:solidFill>
                    <a:srgbClr val="E61F4F"/>
                  </a:solidFill>
                </a:rPr>
                <a:t>Fiziksel bağımlılık:</a:t>
              </a:r>
              <a:r>
                <a:rPr lang="tr-TR" sz="2000" dirty="0">
                  <a:solidFill>
                    <a:srgbClr val="575757"/>
                  </a:solidFill>
                </a:rPr>
                <a:t> Uzun süre alkol kullanıp bırakmak</a:t>
              </a:r>
            </a:p>
            <a:p>
              <a:r>
                <a:rPr lang="tr-TR" sz="2000" dirty="0">
                  <a:solidFill>
                    <a:srgbClr val="575757"/>
                  </a:solidFill>
                </a:rPr>
                <a:t>isteyen kişilerde görülen mide bulantısı, terleme,</a:t>
              </a:r>
            </a:p>
            <a:p>
              <a:r>
                <a:rPr lang="tr-TR" sz="2000" dirty="0">
                  <a:solidFill>
                    <a:srgbClr val="575757"/>
                  </a:solidFill>
                </a:rPr>
                <a:t>titreme ve </a:t>
              </a:r>
              <a:r>
                <a:rPr lang="tr-TR" sz="2000" dirty="0" err="1">
                  <a:solidFill>
                    <a:srgbClr val="575757"/>
                  </a:solidFill>
                </a:rPr>
                <a:t>anksiyete</a:t>
              </a:r>
              <a:r>
                <a:rPr lang="tr-TR" sz="2000" dirty="0">
                  <a:solidFill>
                    <a:srgbClr val="575757"/>
                  </a:solidFill>
                </a:rPr>
                <a:t> gibi belirtiler. </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199518"/>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E61F4F"/>
                  </a:solidFill>
                </a:rPr>
                <a:t>Tolerans: </a:t>
              </a:r>
              <a:r>
                <a:rPr lang="tr-TR" sz="2000" dirty="0">
                  <a:solidFill>
                    <a:srgbClr val="575757"/>
                  </a:solidFill>
                </a:rPr>
                <a:t>İlk kullanımdan itibaren giderek daha</a:t>
              </a:r>
            </a:p>
            <a:p>
              <a:r>
                <a:rPr lang="tr-TR" sz="2000" dirty="0">
                  <a:solidFill>
                    <a:srgbClr val="575757"/>
                  </a:solidFill>
                </a:rPr>
                <a:t>fazla alkol içme ihtiyacı duyulması.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19351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a:srcRect l="729" t="17155" r="1143" b="11302"/>
          <a:stretch/>
        </p:blipFill>
        <p:spPr>
          <a:xfrm>
            <a:off x="-8389" y="-16778"/>
            <a:ext cx="12239538" cy="6878972"/>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5536709" cy="1015663"/>
          </a:xfrm>
          <a:prstGeom prst="rect">
            <a:avLst/>
          </a:prstGeom>
          <a:noFill/>
        </p:spPr>
        <p:txBody>
          <a:bodyPr wrap="none" rtlCol="0">
            <a:spAutoFit/>
          </a:bodyPr>
          <a:lstStyle/>
          <a:p>
            <a:r>
              <a:rPr lang="tr-TR" sz="6000" b="1" dirty="0">
                <a:solidFill>
                  <a:prstClr val="black"/>
                </a:solidFill>
              </a:rPr>
              <a:t>Felaketin boyutu</a:t>
            </a:r>
          </a:p>
        </p:txBody>
      </p:sp>
      <p:grpSp>
        <p:nvGrpSpPr>
          <p:cNvPr id="32" name="Grup 31"/>
          <p:cNvGrpSpPr/>
          <p:nvPr/>
        </p:nvGrpSpPr>
        <p:grpSpPr>
          <a:xfrm>
            <a:off x="554927" y="1713675"/>
            <a:ext cx="7462918" cy="646331"/>
            <a:chOff x="554927" y="2447025"/>
            <a:chExt cx="7462918" cy="646331"/>
          </a:xfrm>
        </p:grpSpPr>
        <p:sp>
          <p:nvSpPr>
            <p:cNvPr id="33" name="Dikdörtgen 32"/>
            <p:cNvSpPr/>
            <p:nvPr/>
          </p:nvSpPr>
          <p:spPr>
            <a:xfrm>
              <a:off x="746177" y="2447025"/>
              <a:ext cx="7271668" cy="646331"/>
            </a:xfrm>
            <a:prstGeom prst="rect">
              <a:avLst/>
            </a:prstGeom>
          </p:spPr>
          <p:txBody>
            <a:bodyPr wrap="square">
              <a:spAutoFit/>
            </a:bodyPr>
            <a:lstStyle/>
            <a:p>
              <a:r>
                <a:rPr lang="tr-TR" dirty="0">
                  <a:solidFill>
                    <a:srgbClr val="575757"/>
                  </a:solidFill>
                </a:rPr>
                <a:t>Dünyada yaklaşık 2 milyar kişi alkollü içki tüketiyor. Bu kişilerin yaklaşık 76 milyonunun alkol bağımlısı olduğu tahmin edilmektedir.</a:t>
              </a:r>
            </a:p>
          </p:txBody>
        </p:sp>
        <p:pic>
          <p:nvPicPr>
            <p:cNvPr id="34" name="Resim 33"/>
            <p:cNvPicPr>
              <a:picLocks noChangeAspect="1"/>
            </p:cNvPicPr>
            <p:nvPr/>
          </p:nvPicPr>
          <p:blipFill>
            <a:blip r:embed="rId5"/>
            <a:stretch>
              <a:fillRect/>
            </a:stretch>
          </p:blipFill>
          <p:spPr>
            <a:xfrm>
              <a:off x="554927" y="2549458"/>
              <a:ext cx="191250" cy="180000"/>
            </a:xfrm>
            <a:prstGeom prst="rect">
              <a:avLst/>
            </a:prstGeom>
          </p:spPr>
        </p:pic>
      </p:grpSp>
      <p:grpSp>
        <p:nvGrpSpPr>
          <p:cNvPr id="16" name="Grup 15"/>
          <p:cNvGrpSpPr/>
          <p:nvPr/>
        </p:nvGrpSpPr>
        <p:grpSpPr>
          <a:xfrm>
            <a:off x="554927" y="2494954"/>
            <a:ext cx="7462918" cy="646331"/>
            <a:chOff x="554927" y="2447025"/>
            <a:chExt cx="7462918" cy="646331"/>
          </a:xfrm>
        </p:grpSpPr>
        <p:sp>
          <p:nvSpPr>
            <p:cNvPr id="17" name="Dikdörtgen 16"/>
            <p:cNvSpPr/>
            <p:nvPr/>
          </p:nvSpPr>
          <p:spPr>
            <a:xfrm>
              <a:off x="746177" y="2447025"/>
              <a:ext cx="7271668" cy="646331"/>
            </a:xfrm>
            <a:prstGeom prst="rect">
              <a:avLst/>
            </a:prstGeom>
          </p:spPr>
          <p:txBody>
            <a:bodyPr wrap="square">
              <a:spAutoFit/>
            </a:bodyPr>
            <a:lstStyle/>
            <a:p>
              <a:r>
                <a:rPr lang="tr-TR" dirty="0">
                  <a:solidFill>
                    <a:srgbClr val="575757"/>
                  </a:solidFill>
                </a:rPr>
                <a:t>Alkol kullanımına bağlı olarak yılda 3 milyon 300 bin kişi</a:t>
              </a:r>
            </a:p>
            <a:p>
              <a:r>
                <a:rPr lang="tr-TR" dirty="0">
                  <a:solidFill>
                    <a:srgbClr val="575757"/>
                  </a:solidFill>
                </a:rPr>
                <a:t>hayatını kaybetmektedir.</a:t>
              </a:r>
            </a:p>
          </p:txBody>
        </p:sp>
        <p:pic>
          <p:nvPicPr>
            <p:cNvPr id="18" name="Resim 17"/>
            <p:cNvPicPr>
              <a:picLocks noChangeAspect="1"/>
            </p:cNvPicPr>
            <p:nvPr/>
          </p:nvPicPr>
          <p:blipFill>
            <a:blip r:embed="rId5"/>
            <a:stretch>
              <a:fillRect/>
            </a:stretch>
          </p:blipFill>
          <p:spPr>
            <a:xfrm>
              <a:off x="554927" y="2549458"/>
              <a:ext cx="191250" cy="180000"/>
            </a:xfrm>
            <a:prstGeom prst="rect">
              <a:avLst/>
            </a:prstGeom>
          </p:spPr>
        </p:pic>
      </p:grpSp>
      <p:grpSp>
        <p:nvGrpSpPr>
          <p:cNvPr id="19" name="Grup 18"/>
          <p:cNvGrpSpPr/>
          <p:nvPr/>
        </p:nvGrpSpPr>
        <p:grpSpPr>
          <a:xfrm>
            <a:off x="554927" y="3323991"/>
            <a:ext cx="7462918" cy="369332"/>
            <a:chOff x="554927" y="2447025"/>
            <a:chExt cx="7462918" cy="369332"/>
          </a:xfrm>
        </p:grpSpPr>
        <p:sp>
          <p:nvSpPr>
            <p:cNvPr id="20" name="Dikdörtgen 19"/>
            <p:cNvSpPr/>
            <p:nvPr/>
          </p:nvSpPr>
          <p:spPr>
            <a:xfrm>
              <a:off x="746177" y="2447025"/>
              <a:ext cx="7271668" cy="369332"/>
            </a:xfrm>
            <a:prstGeom prst="rect">
              <a:avLst/>
            </a:prstGeom>
          </p:spPr>
          <p:txBody>
            <a:bodyPr wrap="square">
              <a:spAutoFit/>
            </a:bodyPr>
            <a:lstStyle/>
            <a:p>
              <a:r>
                <a:rPr lang="tr-TR" dirty="0">
                  <a:solidFill>
                    <a:srgbClr val="575757"/>
                  </a:solidFill>
                </a:rPr>
                <a:t>Ülkemizde 17 milyon civarında alkol kullanan kişi bulunmaktadır.</a:t>
              </a:r>
            </a:p>
          </p:txBody>
        </p:sp>
        <p:pic>
          <p:nvPicPr>
            <p:cNvPr id="21" name="Resim 20"/>
            <p:cNvPicPr>
              <a:picLocks noChangeAspect="1"/>
            </p:cNvPicPr>
            <p:nvPr/>
          </p:nvPicPr>
          <p:blipFill>
            <a:blip r:embed="rId5"/>
            <a:stretch>
              <a:fillRect/>
            </a:stretch>
          </p:blipFill>
          <p:spPr>
            <a:xfrm>
              <a:off x="554927" y="2549458"/>
              <a:ext cx="191250" cy="180000"/>
            </a:xfrm>
            <a:prstGeom prst="rect">
              <a:avLst/>
            </a:prstGeom>
          </p:spPr>
        </p:pic>
      </p:grpSp>
      <p:grpSp>
        <p:nvGrpSpPr>
          <p:cNvPr id="22" name="Grup 21"/>
          <p:cNvGrpSpPr/>
          <p:nvPr/>
        </p:nvGrpSpPr>
        <p:grpSpPr>
          <a:xfrm>
            <a:off x="554927" y="3860381"/>
            <a:ext cx="7462918" cy="923330"/>
            <a:chOff x="554927" y="2447025"/>
            <a:chExt cx="7462918" cy="923330"/>
          </a:xfrm>
        </p:grpSpPr>
        <p:sp>
          <p:nvSpPr>
            <p:cNvPr id="23" name="Dikdörtgen 22"/>
            <p:cNvSpPr/>
            <p:nvPr/>
          </p:nvSpPr>
          <p:spPr>
            <a:xfrm>
              <a:off x="746177" y="2447025"/>
              <a:ext cx="7271668" cy="923330"/>
            </a:xfrm>
            <a:prstGeom prst="rect">
              <a:avLst/>
            </a:prstGeom>
          </p:spPr>
          <p:txBody>
            <a:bodyPr wrap="square">
              <a:spAutoFit/>
            </a:bodyPr>
            <a:lstStyle/>
            <a:p>
              <a:r>
                <a:rPr lang="tr-TR" dirty="0">
                  <a:solidFill>
                    <a:srgbClr val="575757"/>
                  </a:solidFill>
                </a:rPr>
                <a:t>Alkolü ilk kez kullanma yaşı ülkemizde maalesef 11’e kadar inmiştir. Alkol</a:t>
              </a:r>
            </a:p>
            <a:p>
              <a:r>
                <a:rPr lang="tr-TR" dirty="0">
                  <a:solidFill>
                    <a:srgbClr val="575757"/>
                  </a:solidFill>
                </a:rPr>
                <a:t>kullanımına başlama yaşı düştükçe ileriki yaşlarda bağımlı</a:t>
              </a:r>
            </a:p>
            <a:p>
              <a:r>
                <a:rPr lang="tr-TR" dirty="0">
                  <a:solidFill>
                    <a:srgbClr val="575757"/>
                  </a:solidFill>
                </a:rPr>
                <a:t>olma riski artmaktadır.</a:t>
              </a:r>
            </a:p>
          </p:txBody>
        </p:sp>
        <p:pic>
          <p:nvPicPr>
            <p:cNvPr id="24" name="Resim 23"/>
            <p:cNvPicPr>
              <a:picLocks noChangeAspect="1"/>
            </p:cNvPicPr>
            <p:nvPr/>
          </p:nvPicPr>
          <p:blipFill>
            <a:blip r:embed="rId5"/>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8052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pic>
        <p:nvPicPr>
          <p:cNvPr id="42" name="Resim 41"/>
          <p:cNvPicPr>
            <a:picLocks noChangeAspect="1"/>
          </p:cNvPicPr>
          <p:nvPr/>
        </p:nvPicPr>
        <p:blipFill>
          <a:blip r:embed="rId4"/>
          <a:stretch>
            <a:fillRect/>
          </a:stretch>
        </p:blipFill>
        <p:spPr>
          <a:xfrm>
            <a:off x="3284993" y="578386"/>
            <a:ext cx="5626091" cy="5643244"/>
          </a:xfrm>
          <a:prstGeom prst="rect">
            <a:avLst/>
          </a:prstGeom>
        </p:spPr>
      </p:pic>
      <p:grpSp>
        <p:nvGrpSpPr>
          <p:cNvPr id="43" name="Grup 42"/>
          <p:cNvGrpSpPr/>
          <p:nvPr/>
        </p:nvGrpSpPr>
        <p:grpSpPr>
          <a:xfrm>
            <a:off x="5013259" y="2660948"/>
            <a:ext cx="2219892" cy="1569660"/>
            <a:chOff x="5111596" y="2507810"/>
            <a:chExt cx="2219892" cy="1569660"/>
          </a:xfrm>
        </p:grpSpPr>
        <p:sp>
          <p:nvSpPr>
            <p:cNvPr id="44" name="Metin kutusu 43"/>
            <p:cNvSpPr txBox="1"/>
            <p:nvPr/>
          </p:nvSpPr>
          <p:spPr>
            <a:xfrm>
              <a:off x="5259126" y="2522950"/>
              <a:ext cx="1366080" cy="830997"/>
            </a:xfrm>
            <a:prstGeom prst="rect">
              <a:avLst/>
            </a:prstGeom>
            <a:noFill/>
          </p:spPr>
          <p:txBody>
            <a:bodyPr wrap="none" rtlCol="0">
              <a:spAutoFit/>
            </a:bodyPr>
            <a:lstStyle/>
            <a:p>
              <a:r>
                <a:rPr lang="tr-TR" sz="4800" b="1" dirty="0">
                  <a:solidFill>
                    <a:srgbClr val="E61F4F"/>
                  </a:solidFill>
                </a:rPr>
                <a:t>nasıl</a:t>
              </a:r>
            </a:p>
          </p:txBody>
        </p:sp>
        <p:sp>
          <p:nvSpPr>
            <p:cNvPr id="45" name="Metin kutusu 44"/>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46" name="Metin kutusu 45"/>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47" name="Metin kutusu 46"/>
          <p:cNvSpPr txBox="1"/>
          <p:nvPr/>
        </p:nvSpPr>
        <p:spPr>
          <a:xfrm>
            <a:off x="5702227" y="982155"/>
            <a:ext cx="791627" cy="461665"/>
          </a:xfrm>
          <a:prstGeom prst="rect">
            <a:avLst/>
          </a:prstGeom>
          <a:noFill/>
        </p:spPr>
        <p:txBody>
          <a:bodyPr wrap="none" rtlCol="0">
            <a:spAutoFit/>
          </a:bodyPr>
          <a:lstStyle/>
          <a:p>
            <a:pPr algn="ctr"/>
            <a:r>
              <a:rPr lang="tr-TR" sz="2400" b="1" dirty="0">
                <a:solidFill>
                  <a:prstClr val="black"/>
                </a:solidFill>
              </a:rPr>
              <a:t>AĞIZ</a:t>
            </a:r>
          </a:p>
        </p:txBody>
      </p:sp>
      <p:sp>
        <p:nvSpPr>
          <p:cNvPr id="48" name="Metin kutusu 47"/>
          <p:cNvSpPr txBox="1"/>
          <p:nvPr/>
        </p:nvSpPr>
        <p:spPr>
          <a:xfrm>
            <a:off x="7129515" y="1545539"/>
            <a:ext cx="1010213" cy="646331"/>
          </a:xfrm>
          <a:prstGeom prst="rect">
            <a:avLst/>
          </a:prstGeom>
          <a:noFill/>
        </p:spPr>
        <p:txBody>
          <a:bodyPr wrap="none" rtlCol="0">
            <a:spAutoFit/>
          </a:bodyPr>
          <a:lstStyle/>
          <a:p>
            <a:pPr algn="ctr"/>
            <a:r>
              <a:rPr lang="tr-TR" b="1" dirty="0">
                <a:solidFill>
                  <a:prstClr val="black"/>
                </a:solidFill>
              </a:rPr>
              <a:t>YEMEK</a:t>
            </a:r>
          </a:p>
          <a:p>
            <a:pPr algn="ctr"/>
            <a:r>
              <a:rPr lang="tr-TR" b="1" dirty="0">
                <a:solidFill>
                  <a:prstClr val="black"/>
                </a:solidFill>
              </a:rPr>
              <a:t>BORUSU</a:t>
            </a:r>
          </a:p>
        </p:txBody>
      </p:sp>
      <p:sp>
        <p:nvSpPr>
          <p:cNvPr id="49" name="Metin kutusu 48"/>
          <p:cNvSpPr txBox="1"/>
          <p:nvPr/>
        </p:nvSpPr>
        <p:spPr>
          <a:xfrm>
            <a:off x="7800962" y="3155716"/>
            <a:ext cx="880369" cy="461665"/>
          </a:xfrm>
          <a:prstGeom prst="rect">
            <a:avLst/>
          </a:prstGeom>
          <a:noFill/>
        </p:spPr>
        <p:txBody>
          <a:bodyPr wrap="none" rtlCol="0">
            <a:spAutoFit/>
          </a:bodyPr>
          <a:lstStyle/>
          <a:p>
            <a:pPr algn="ctr"/>
            <a:r>
              <a:rPr lang="tr-TR" sz="2400" b="1" dirty="0">
                <a:solidFill>
                  <a:prstClr val="black"/>
                </a:solidFill>
              </a:rPr>
              <a:t>MİDE</a:t>
            </a:r>
          </a:p>
        </p:txBody>
      </p:sp>
      <p:sp>
        <p:nvSpPr>
          <p:cNvPr id="50" name="Metin kutusu 49"/>
          <p:cNvSpPr txBox="1"/>
          <p:nvPr/>
        </p:nvSpPr>
        <p:spPr>
          <a:xfrm>
            <a:off x="7030866" y="4548123"/>
            <a:ext cx="1157176" cy="646331"/>
          </a:xfrm>
          <a:prstGeom prst="rect">
            <a:avLst/>
          </a:prstGeom>
          <a:noFill/>
        </p:spPr>
        <p:txBody>
          <a:bodyPr wrap="none" rtlCol="0">
            <a:spAutoFit/>
          </a:bodyPr>
          <a:lstStyle/>
          <a:p>
            <a:pPr algn="ctr"/>
            <a:r>
              <a:rPr lang="tr-TR" b="1" dirty="0">
                <a:solidFill>
                  <a:prstClr val="black"/>
                </a:solidFill>
              </a:rPr>
              <a:t>İNCE</a:t>
            </a:r>
          </a:p>
          <a:p>
            <a:pPr algn="ctr"/>
            <a:r>
              <a:rPr lang="tr-TR" b="1" dirty="0">
                <a:solidFill>
                  <a:prstClr val="black"/>
                </a:solidFill>
              </a:rPr>
              <a:t>BAĞIRSAK</a:t>
            </a:r>
          </a:p>
        </p:txBody>
      </p:sp>
      <p:sp>
        <p:nvSpPr>
          <p:cNvPr id="51" name="Metin kutusu 50"/>
          <p:cNvSpPr txBox="1"/>
          <p:nvPr/>
        </p:nvSpPr>
        <p:spPr>
          <a:xfrm>
            <a:off x="5453214" y="5392980"/>
            <a:ext cx="1289648" cy="369332"/>
          </a:xfrm>
          <a:prstGeom prst="rect">
            <a:avLst/>
          </a:prstGeom>
          <a:noFill/>
        </p:spPr>
        <p:txBody>
          <a:bodyPr wrap="none" rtlCol="0">
            <a:spAutoFit/>
          </a:bodyPr>
          <a:lstStyle/>
          <a:p>
            <a:pPr algn="ctr"/>
            <a:r>
              <a:rPr lang="tr-TR" b="1" dirty="0">
                <a:solidFill>
                  <a:prstClr val="black"/>
                </a:solidFill>
              </a:rPr>
              <a:t>KARACİĞER</a:t>
            </a:r>
          </a:p>
        </p:txBody>
      </p:sp>
      <p:sp>
        <p:nvSpPr>
          <p:cNvPr id="52" name="Metin kutusu 51"/>
          <p:cNvSpPr txBox="1"/>
          <p:nvPr/>
        </p:nvSpPr>
        <p:spPr>
          <a:xfrm>
            <a:off x="4151956" y="4705017"/>
            <a:ext cx="832280" cy="461665"/>
          </a:xfrm>
          <a:prstGeom prst="rect">
            <a:avLst/>
          </a:prstGeom>
          <a:noFill/>
        </p:spPr>
        <p:txBody>
          <a:bodyPr wrap="none" rtlCol="0">
            <a:spAutoFit/>
          </a:bodyPr>
          <a:lstStyle/>
          <a:p>
            <a:pPr algn="ctr"/>
            <a:r>
              <a:rPr lang="tr-TR" sz="2400" b="1" dirty="0">
                <a:solidFill>
                  <a:prstClr val="black"/>
                </a:solidFill>
              </a:rPr>
              <a:t>KALP</a:t>
            </a:r>
          </a:p>
        </p:txBody>
      </p:sp>
      <p:sp>
        <p:nvSpPr>
          <p:cNvPr id="53" name="Metin kutusu 52"/>
          <p:cNvSpPr txBox="1"/>
          <p:nvPr/>
        </p:nvSpPr>
        <p:spPr>
          <a:xfrm>
            <a:off x="3420970" y="3209032"/>
            <a:ext cx="1014573" cy="369332"/>
          </a:xfrm>
          <a:prstGeom prst="rect">
            <a:avLst/>
          </a:prstGeom>
          <a:noFill/>
        </p:spPr>
        <p:txBody>
          <a:bodyPr wrap="none" rtlCol="0">
            <a:spAutoFit/>
          </a:bodyPr>
          <a:lstStyle/>
          <a:p>
            <a:pPr algn="ctr"/>
            <a:r>
              <a:rPr lang="tr-TR" b="1" dirty="0">
                <a:solidFill>
                  <a:prstClr val="black"/>
                </a:solidFill>
              </a:rPr>
              <a:t>AKCİĞER</a:t>
            </a:r>
          </a:p>
        </p:txBody>
      </p:sp>
      <p:sp>
        <p:nvSpPr>
          <p:cNvPr id="54" name="Metin kutusu 53"/>
          <p:cNvSpPr txBox="1"/>
          <p:nvPr/>
        </p:nvSpPr>
        <p:spPr>
          <a:xfrm>
            <a:off x="4100233" y="1646262"/>
            <a:ext cx="952504" cy="461665"/>
          </a:xfrm>
          <a:prstGeom prst="rect">
            <a:avLst/>
          </a:prstGeom>
          <a:noFill/>
        </p:spPr>
        <p:txBody>
          <a:bodyPr wrap="none" rtlCol="0">
            <a:spAutoFit/>
          </a:bodyPr>
          <a:lstStyle/>
          <a:p>
            <a:pPr algn="ctr"/>
            <a:r>
              <a:rPr lang="tr-TR" sz="2400" b="1" dirty="0">
                <a:solidFill>
                  <a:prstClr val="black"/>
                </a:solidFill>
              </a:rPr>
              <a:t>BEYİN</a:t>
            </a:r>
          </a:p>
        </p:txBody>
      </p:sp>
    </p:spTree>
    <p:extLst>
      <p:ext uri="{BB962C8B-B14F-4D97-AF65-F5344CB8AC3E}">
        <p14:creationId xmlns:p14="http://schemas.microsoft.com/office/powerpoint/2010/main" val="190065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1" presetClass="entr" presetSubtype="8"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heel(8)">
                                      <p:cBhvr>
                                        <p:cTn id="18" dur="1500"/>
                                        <p:tgtEl>
                                          <p:spTgt spid="42"/>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250"/>
                                        <p:tgtEl>
                                          <p:spTgt spid="43"/>
                                        </p:tgtEl>
                                      </p:cBhvr>
                                    </p:animEffect>
                                  </p:childTnLst>
                                </p:cTn>
                              </p:par>
                            </p:childTnLst>
                          </p:cTn>
                        </p:par>
                        <p:par>
                          <p:cTn id="23" fill="hold">
                            <p:stCondLst>
                              <p:cond delay="2250"/>
                            </p:stCondLst>
                            <p:childTnLst>
                              <p:par>
                                <p:cTn id="24" presetID="10" presetClass="entr" presetSubtype="0"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250"/>
                                        <p:tgtEl>
                                          <p:spTgt spid="47"/>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250"/>
                                        <p:tgtEl>
                                          <p:spTgt spid="48"/>
                                        </p:tgtEl>
                                      </p:cBhvr>
                                    </p:animEffect>
                                  </p:childTnLst>
                                </p:cTn>
                              </p:par>
                            </p:childTnLst>
                          </p:cTn>
                        </p:par>
                        <p:par>
                          <p:cTn id="31" fill="hold">
                            <p:stCondLst>
                              <p:cond delay="2750"/>
                            </p:stCondLst>
                            <p:childTnLst>
                              <p:par>
                                <p:cTn id="32" presetID="10" presetClass="entr" presetSubtype="0"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250"/>
                                        <p:tgtEl>
                                          <p:spTgt spid="49"/>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250"/>
                                        <p:tgtEl>
                                          <p:spTgt spid="50"/>
                                        </p:tgtEl>
                                      </p:cBhvr>
                                    </p:animEffect>
                                  </p:childTnLst>
                                </p:cTn>
                              </p:par>
                            </p:childTnLst>
                          </p:cTn>
                        </p:par>
                        <p:par>
                          <p:cTn id="39" fill="hold">
                            <p:stCondLst>
                              <p:cond delay="3250"/>
                            </p:stCondLst>
                            <p:childTnLst>
                              <p:par>
                                <p:cTn id="40" presetID="10" presetClass="entr" presetSubtype="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250"/>
                                        <p:tgtEl>
                                          <p:spTgt spid="51"/>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250"/>
                                        <p:tgtEl>
                                          <p:spTgt spid="52"/>
                                        </p:tgtEl>
                                      </p:cBhvr>
                                    </p:animEffect>
                                  </p:childTnLst>
                                </p:cTn>
                              </p:par>
                            </p:childTnLst>
                          </p:cTn>
                        </p:par>
                        <p:par>
                          <p:cTn id="47" fill="hold">
                            <p:stCondLst>
                              <p:cond delay="3750"/>
                            </p:stCondLst>
                            <p:childTnLst>
                              <p:par>
                                <p:cTn id="48" presetID="10" presetClass="entr" presetSubtype="0"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250"/>
                                        <p:tgtEl>
                                          <p:spTgt spid="53"/>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7" grpId="0"/>
      <p:bldP spid="48" grpId="0"/>
      <p:bldP spid="49" grpId="0"/>
      <p:bldP spid="50" grpId="0"/>
      <p:bldP spid="51" grpId="0"/>
      <p:bldP spid="52" grpId="0"/>
      <p:bldP spid="53" grpId="0"/>
      <p:bldP spid="5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7923284" cy="830997"/>
          </a:xfrm>
          <a:prstGeom prst="rect">
            <a:avLst/>
          </a:prstGeom>
          <a:noFill/>
        </p:spPr>
        <p:txBody>
          <a:bodyPr wrap="square" rtlCol="0">
            <a:spAutoFit/>
          </a:bodyPr>
          <a:lstStyle/>
          <a:p>
            <a:r>
              <a:rPr lang="tr-TR" sz="4800" b="1" dirty="0">
                <a:solidFill>
                  <a:prstClr val="black"/>
                </a:solidFill>
              </a:rPr>
              <a:t>Kısa dönemdeki etkileri</a:t>
            </a:r>
          </a:p>
        </p:txBody>
      </p:sp>
      <p:grpSp>
        <p:nvGrpSpPr>
          <p:cNvPr id="23" name="Grup 22"/>
          <p:cNvGrpSpPr/>
          <p:nvPr/>
        </p:nvGrpSpPr>
        <p:grpSpPr>
          <a:xfrm>
            <a:off x="356651" y="1983345"/>
            <a:ext cx="3961642" cy="1200329"/>
            <a:chOff x="356651" y="1898830"/>
            <a:chExt cx="4105113" cy="1309287"/>
          </a:xfrm>
        </p:grpSpPr>
        <p:sp>
          <p:nvSpPr>
            <p:cNvPr id="24" name="Oval 23"/>
            <p:cNvSpPr/>
            <p:nvPr/>
          </p:nvSpPr>
          <p:spPr>
            <a:xfrm>
              <a:off x="356651" y="1898830"/>
              <a:ext cx="884890" cy="1015604"/>
            </a:xfrm>
            <a:prstGeom prst="ellipse">
              <a:avLst/>
            </a:prstGeom>
            <a:blipFill>
              <a:blip r:embed="rId3"/>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5" name="Dikdörtgen 24"/>
            <p:cNvSpPr/>
            <p:nvPr/>
          </p:nvSpPr>
          <p:spPr>
            <a:xfrm>
              <a:off x="1525354" y="1898830"/>
              <a:ext cx="2936410" cy="1309287"/>
            </a:xfrm>
            <a:prstGeom prst="rect">
              <a:avLst/>
            </a:prstGeom>
          </p:spPr>
          <p:txBody>
            <a:bodyPr wrap="square">
              <a:spAutoFit/>
            </a:bodyPr>
            <a:lstStyle/>
            <a:p>
              <a:r>
                <a:rPr lang="tr-TR" dirty="0">
                  <a:solidFill>
                    <a:srgbClr val="E61F4F"/>
                  </a:solidFill>
                </a:rPr>
                <a:t>Beyinde: </a:t>
              </a:r>
              <a:r>
                <a:rPr lang="tr-TR" dirty="0">
                  <a:solidFill>
                    <a:srgbClr val="231F20"/>
                  </a:solidFill>
                </a:rPr>
                <a:t>Mantıklı düşünme,</a:t>
              </a:r>
            </a:p>
            <a:p>
              <a:r>
                <a:rPr lang="tr-TR" dirty="0">
                  <a:solidFill>
                    <a:srgbClr val="231F20"/>
                  </a:solidFill>
                </a:rPr>
                <a:t>karar verme ve hareket </a:t>
              </a:r>
              <a:r>
                <a:rPr lang="tr-TR" dirty="0" smtClean="0">
                  <a:solidFill>
                    <a:srgbClr val="231F20"/>
                  </a:solidFill>
                </a:rPr>
                <a:t>etme yeteneklerinde </a:t>
              </a:r>
              <a:r>
                <a:rPr lang="tr-TR" dirty="0">
                  <a:solidFill>
                    <a:srgbClr val="231F20"/>
                  </a:solidFill>
                </a:rPr>
                <a:t>bozulma.</a:t>
              </a:r>
            </a:p>
          </p:txBody>
        </p:sp>
      </p:grpSp>
      <p:grpSp>
        <p:nvGrpSpPr>
          <p:cNvPr id="27" name="Grup 26"/>
          <p:cNvGrpSpPr/>
          <p:nvPr/>
        </p:nvGrpSpPr>
        <p:grpSpPr>
          <a:xfrm>
            <a:off x="324705" y="3433505"/>
            <a:ext cx="4014010" cy="1176266"/>
            <a:chOff x="503032" y="3442955"/>
            <a:chExt cx="4014010" cy="1176266"/>
          </a:xfrm>
        </p:grpSpPr>
        <p:sp>
          <p:nvSpPr>
            <p:cNvPr id="29" name="Oval 28"/>
            <p:cNvSpPr/>
            <p:nvPr/>
          </p:nvSpPr>
          <p:spPr>
            <a:xfrm>
              <a:off x="503032" y="3442955"/>
              <a:ext cx="1127858" cy="1176266"/>
            </a:xfrm>
            <a:prstGeom prst="ellipse">
              <a:avLst/>
            </a:prstGeom>
            <a:blipFill dpi="0" rotWithShape="1">
              <a:blip r:embed="rId4"/>
              <a:srcRect/>
              <a:stretch>
                <a:fillRect b="-57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0" name="Dikdörtgen 29"/>
            <p:cNvSpPr/>
            <p:nvPr/>
          </p:nvSpPr>
          <p:spPr>
            <a:xfrm>
              <a:off x="1642414" y="3582453"/>
              <a:ext cx="2874628" cy="923330"/>
            </a:xfrm>
            <a:prstGeom prst="rect">
              <a:avLst/>
            </a:prstGeom>
          </p:spPr>
          <p:txBody>
            <a:bodyPr wrap="square">
              <a:spAutoFit/>
            </a:bodyPr>
            <a:lstStyle/>
            <a:p>
              <a:r>
                <a:rPr lang="sv-SE" dirty="0">
                  <a:solidFill>
                    <a:srgbClr val="E61F4F"/>
                  </a:solidFill>
                </a:rPr>
                <a:t>Burunda: </a:t>
              </a:r>
              <a:r>
                <a:rPr lang="sv-SE" dirty="0">
                  <a:solidFill>
                    <a:srgbClr val="231F20"/>
                  </a:solidFill>
                </a:rPr>
                <a:t>Koku alma</a:t>
              </a:r>
            </a:p>
            <a:p>
              <a:r>
                <a:rPr lang="sv-SE" dirty="0">
                  <a:solidFill>
                    <a:srgbClr val="231F20"/>
                  </a:solidFill>
                </a:rPr>
                <a:t>duyusunda azalma, </a:t>
              </a:r>
            </a:p>
            <a:p>
              <a:r>
                <a:rPr lang="sv-SE" dirty="0">
                  <a:solidFill>
                    <a:srgbClr val="231F20"/>
                  </a:solidFill>
                </a:rPr>
                <a:t>burun kanamaları.</a:t>
              </a:r>
              <a:endParaRPr lang="tr-TR" dirty="0">
                <a:solidFill>
                  <a:srgbClr val="231F20"/>
                </a:solidFill>
              </a:endParaRPr>
            </a:p>
          </p:txBody>
        </p:sp>
      </p:grpSp>
      <p:grpSp>
        <p:nvGrpSpPr>
          <p:cNvPr id="31" name="Grup 30"/>
          <p:cNvGrpSpPr/>
          <p:nvPr/>
        </p:nvGrpSpPr>
        <p:grpSpPr>
          <a:xfrm>
            <a:off x="6111278" y="1714104"/>
            <a:ext cx="4479291" cy="1200329"/>
            <a:chOff x="6111278" y="1714104"/>
            <a:chExt cx="4479291" cy="1200329"/>
          </a:xfrm>
        </p:grpSpPr>
        <p:sp>
          <p:nvSpPr>
            <p:cNvPr id="32" name="Oval 31"/>
            <p:cNvSpPr/>
            <p:nvPr/>
          </p:nvSpPr>
          <p:spPr>
            <a:xfrm>
              <a:off x="6111278" y="1815920"/>
              <a:ext cx="1023618" cy="1098513"/>
            </a:xfrm>
            <a:prstGeom prst="ellipse">
              <a:avLst/>
            </a:prstGeom>
            <a:blipFill dpi="0" rotWithShape="1">
              <a:blip r:embed="rId5"/>
              <a:srcRect/>
              <a:stretch>
                <a:fillRect l="-128000" t="-9000" r="-77000" b="-9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3" name="Dikdörtgen 32"/>
            <p:cNvSpPr/>
            <p:nvPr/>
          </p:nvSpPr>
          <p:spPr>
            <a:xfrm>
              <a:off x="7345215" y="1714104"/>
              <a:ext cx="3245354" cy="1200329"/>
            </a:xfrm>
            <a:prstGeom prst="rect">
              <a:avLst/>
            </a:prstGeom>
          </p:spPr>
          <p:txBody>
            <a:bodyPr wrap="square">
              <a:spAutoFit/>
            </a:bodyPr>
            <a:lstStyle/>
            <a:p>
              <a:r>
                <a:rPr lang="sv-SE" dirty="0">
                  <a:solidFill>
                    <a:srgbClr val="E61F4F"/>
                  </a:solidFill>
                </a:rPr>
                <a:t>Yüzde: </a:t>
              </a:r>
              <a:r>
                <a:rPr lang="sv-SE" dirty="0">
                  <a:solidFill>
                    <a:srgbClr val="231F20"/>
                  </a:solidFill>
                </a:rPr>
                <a:t>Damarlarda genişleme.</a:t>
              </a:r>
            </a:p>
            <a:p>
              <a:r>
                <a:rPr lang="sv-SE" dirty="0">
                  <a:solidFill>
                    <a:srgbClr val="231F20"/>
                  </a:solidFill>
                </a:rPr>
                <a:t>Yüze daha fazla kan gelmesi,</a:t>
              </a:r>
            </a:p>
            <a:p>
              <a:r>
                <a:rPr lang="sv-SE" dirty="0">
                  <a:solidFill>
                    <a:srgbClr val="231F20"/>
                  </a:solidFill>
                </a:rPr>
                <a:t>dolayısıyla yüzde kızarıklık</a:t>
              </a:r>
            </a:p>
            <a:p>
              <a:r>
                <a:rPr lang="sv-SE" dirty="0">
                  <a:solidFill>
                    <a:srgbClr val="231F20"/>
                  </a:solidFill>
                </a:rPr>
                <a:t>ve şişkinlikler.</a:t>
              </a:r>
              <a:endParaRPr lang="tr-TR" dirty="0">
                <a:solidFill>
                  <a:srgbClr val="231F20"/>
                </a:solidFill>
              </a:endParaRPr>
            </a:p>
          </p:txBody>
        </p:sp>
      </p:grpSp>
      <p:grpSp>
        <p:nvGrpSpPr>
          <p:cNvPr id="37" name="Grup 36"/>
          <p:cNvGrpSpPr/>
          <p:nvPr/>
        </p:nvGrpSpPr>
        <p:grpSpPr>
          <a:xfrm>
            <a:off x="6111278" y="3433505"/>
            <a:ext cx="4685353" cy="1176265"/>
            <a:chOff x="6111278" y="3433505"/>
            <a:chExt cx="4685353" cy="1176265"/>
          </a:xfrm>
        </p:grpSpPr>
        <p:sp>
          <p:nvSpPr>
            <p:cNvPr id="38" name="Oval 37"/>
            <p:cNvSpPr/>
            <p:nvPr/>
          </p:nvSpPr>
          <p:spPr>
            <a:xfrm>
              <a:off x="6111278" y="3433505"/>
              <a:ext cx="1233937" cy="1176265"/>
            </a:xfrm>
            <a:prstGeom prst="ellipse">
              <a:avLst/>
            </a:prstGeom>
            <a:blipFill dpi="0" rotWithShape="1">
              <a:blip r:embed="rId6"/>
              <a:srcRect/>
              <a:stretch>
                <a:fillRect l="-38000" t="-31000" r="-112000" b="-4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9" name="Dikdörtgen 38"/>
            <p:cNvSpPr/>
            <p:nvPr/>
          </p:nvSpPr>
          <p:spPr>
            <a:xfrm>
              <a:off x="7551277" y="3573003"/>
              <a:ext cx="3245354" cy="646331"/>
            </a:xfrm>
            <a:prstGeom prst="rect">
              <a:avLst/>
            </a:prstGeom>
          </p:spPr>
          <p:txBody>
            <a:bodyPr wrap="square">
              <a:spAutoFit/>
            </a:bodyPr>
            <a:lstStyle/>
            <a:p>
              <a:r>
                <a:rPr lang="sv-SE" dirty="0">
                  <a:solidFill>
                    <a:srgbClr val="E61F4F"/>
                  </a:solidFill>
                </a:rPr>
                <a:t>Dişlerde: </a:t>
              </a:r>
              <a:r>
                <a:rPr lang="sv-SE" dirty="0">
                  <a:solidFill>
                    <a:srgbClr val="231F20"/>
                  </a:solidFill>
                </a:rPr>
                <a:t>Çeşitli</a:t>
              </a:r>
            </a:p>
            <a:p>
              <a:r>
                <a:rPr lang="sv-SE" dirty="0">
                  <a:solidFill>
                    <a:srgbClr val="231F20"/>
                  </a:solidFill>
                </a:rPr>
                <a:t>diş eti hastalıkları.</a:t>
              </a:r>
              <a:endParaRPr lang="tr-TR" dirty="0">
                <a:solidFill>
                  <a:srgbClr val="231F20"/>
                </a:solidFill>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705" y="5177307"/>
            <a:ext cx="1159803" cy="115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4508" y="5294123"/>
            <a:ext cx="34147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1769" y="5200578"/>
            <a:ext cx="3267882" cy="111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95085" y="5185212"/>
            <a:ext cx="3558369" cy="111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7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50"/>
                                        <p:tgtEl>
                                          <p:spTgt spid="3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250"/>
                                        <p:tgtEl>
                                          <p:spTgt spid="27"/>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 79"/>
          <p:cNvGrpSpPr/>
          <p:nvPr/>
        </p:nvGrpSpPr>
        <p:grpSpPr>
          <a:xfrm>
            <a:off x="328420" y="1226767"/>
            <a:ext cx="9516093" cy="4589766"/>
            <a:chOff x="328420" y="1226767"/>
            <a:chExt cx="9516093" cy="4589766"/>
          </a:xfrm>
        </p:grpSpPr>
        <p:pic>
          <p:nvPicPr>
            <p:cNvPr id="82" name="Resim 81"/>
            <p:cNvPicPr>
              <a:picLocks noChangeAspect="1"/>
            </p:cNvPicPr>
            <p:nvPr/>
          </p:nvPicPr>
          <p:blipFill>
            <a:blip r:embed="rId3"/>
            <a:stretch>
              <a:fillRect/>
            </a:stretch>
          </p:blipFill>
          <p:spPr>
            <a:xfrm>
              <a:off x="328420" y="2875894"/>
              <a:ext cx="1996416" cy="1869946"/>
            </a:xfrm>
            <a:prstGeom prst="rect">
              <a:avLst/>
            </a:prstGeom>
          </p:spPr>
        </p:pic>
        <p:pic>
          <p:nvPicPr>
            <p:cNvPr id="83" name="Resim 82"/>
            <p:cNvPicPr>
              <a:picLocks noChangeAspect="1"/>
            </p:cNvPicPr>
            <p:nvPr/>
          </p:nvPicPr>
          <p:blipFill>
            <a:blip r:embed="rId4"/>
            <a:stretch>
              <a:fillRect/>
            </a:stretch>
          </p:blipFill>
          <p:spPr>
            <a:xfrm>
              <a:off x="5241471" y="4122097"/>
              <a:ext cx="1800944" cy="1694436"/>
            </a:xfrm>
            <a:prstGeom prst="rect">
              <a:avLst/>
            </a:prstGeom>
          </p:spPr>
        </p:pic>
        <p:pic>
          <p:nvPicPr>
            <p:cNvPr id="84" name="Resim 83"/>
            <p:cNvPicPr>
              <a:picLocks noChangeAspect="1"/>
            </p:cNvPicPr>
            <p:nvPr/>
          </p:nvPicPr>
          <p:blipFill>
            <a:blip r:embed="rId5"/>
            <a:stretch>
              <a:fillRect/>
            </a:stretch>
          </p:blipFill>
          <p:spPr>
            <a:xfrm>
              <a:off x="8213263" y="1226767"/>
              <a:ext cx="1631250" cy="1530000"/>
            </a:xfrm>
            <a:prstGeom prst="rect">
              <a:avLst/>
            </a:prstGeom>
          </p:spPr>
        </p:pic>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068841" cy="1569660"/>
          </a:xfrm>
          <a:prstGeom prst="rect">
            <a:avLst/>
          </a:prstGeom>
          <a:noFill/>
        </p:spPr>
        <p:txBody>
          <a:bodyPr wrap="none" rtlCol="0">
            <a:spAutoFit/>
          </a:bodyPr>
          <a:lstStyle/>
          <a:p>
            <a:r>
              <a:rPr lang="tr-TR" sz="4800" b="1" dirty="0"/>
              <a:t>Sağlıklı beslenmek için</a:t>
            </a:r>
          </a:p>
          <a:p>
            <a:r>
              <a:rPr lang="tr-TR" sz="4800" b="1" dirty="0"/>
              <a:t>4 yapraklı yoncayı tanı!</a:t>
            </a:r>
          </a:p>
        </p:txBody>
      </p:sp>
      <p:sp>
        <p:nvSpPr>
          <p:cNvPr id="43" name="Freeform 9"/>
          <p:cNvSpPr>
            <a:spLocks/>
          </p:cNvSpPr>
          <p:nvPr/>
        </p:nvSpPr>
        <p:spPr bwMode="auto">
          <a:xfrm>
            <a:off x="2726157" y="5372967"/>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44" name="Grup 43"/>
          <p:cNvGrpSpPr/>
          <p:nvPr/>
        </p:nvGrpSpPr>
        <p:grpSpPr>
          <a:xfrm>
            <a:off x="5415382" y="4218854"/>
            <a:ext cx="1951038" cy="1808163"/>
            <a:chOff x="3365500" y="2435225"/>
            <a:chExt cx="1951038" cy="1808163"/>
          </a:xfrm>
        </p:grpSpPr>
        <p:sp>
          <p:nvSpPr>
            <p:cNvPr id="4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7" name="Grup 46"/>
          <p:cNvGrpSpPr/>
          <p:nvPr/>
        </p:nvGrpSpPr>
        <p:grpSpPr>
          <a:xfrm>
            <a:off x="4483520" y="2331317"/>
            <a:ext cx="1954213" cy="1795463"/>
            <a:chOff x="2433638" y="547688"/>
            <a:chExt cx="1954213" cy="1795463"/>
          </a:xfrm>
        </p:grpSpPr>
        <p:sp>
          <p:nvSpPr>
            <p:cNvPr id="4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0" name="Grup 49"/>
          <p:cNvGrpSpPr/>
          <p:nvPr/>
        </p:nvGrpSpPr>
        <p:grpSpPr>
          <a:xfrm>
            <a:off x="4096170" y="3647354"/>
            <a:ext cx="1795463" cy="1962150"/>
            <a:chOff x="2046288" y="1863725"/>
            <a:chExt cx="1795463" cy="1962150"/>
          </a:xfrm>
        </p:grpSpPr>
        <p:sp>
          <p:nvSpPr>
            <p:cNvPr id="5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3" name="Grup 52"/>
          <p:cNvGrpSpPr/>
          <p:nvPr/>
        </p:nvGrpSpPr>
        <p:grpSpPr>
          <a:xfrm>
            <a:off x="5951957" y="2747242"/>
            <a:ext cx="1787810" cy="1947863"/>
            <a:chOff x="3902075" y="963613"/>
            <a:chExt cx="1787810" cy="1947863"/>
          </a:xfrm>
        </p:grpSpPr>
        <p:sp>
          <p:nvSpPr>
            <p:cNvPr id="5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7"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8" name="Grup 57"/>
          <p:cNvGrpSpPr/>
          <p:nvPr/>
        </p:nvGrpSpPr>
        <p:grpSpPr>
          <a:xfrm>
            <a:off x="6053557" y="4674467"/>
            <a:ext cx="883869" cy="685800"/>
            <a:chOff x="4003675" y="2890838"/>
            <a:chExt cx="883869" cy="685800"/>
          </a:xfrm>
        </p:grpSpPr>
        <p:sp>
          <p:nvSpPr>
            <p:cNvPr id="5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62" name="Grup 61"/>
          <p:cNvGrpSpPr/>
          <p:nvPr/>
        </p:nvGrpSpPr>
        <p:grpSpPr>
          <a:xfrm>
            <a:off x="4781970" y="425695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66" name="Grup 65"/>
          <p:cNvGrpSpPr/>
          <p:nvPr/>
        </p:nvGrpSpPr>
        <p:grpSpPr>
          <a:xfrm>
            <a:off x="4754982" y="304886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72" name="Grup 71"/>
          <p:cNvGrpSpPr/>
          <p:nvPr/>
        </p:nvGrpSpPr>
        <p:grpSpPr>
          <a:xfrm>
            <a:off x="6532982" y="334096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
        <p:nvSpPr>
          <p:cNvPr id="2" name="Dikdörtgen 1"/>
          <p:cNvSpPr/>
          <p:nvPr/>
        </p:nvSpPr>
        <p:spPr>
          <a:xfrm>
            <a:off x="2185313" y="2439300"/>
            <a:ext cx="2271519" cy="584775"/>
          </a:xfrm>
          <a:prstGeom prst="rect">
            <a:avLst/>
          </a:prstGeom>
        </p:spPr>
        <p:txBody>
          <a:bodyPr wrap="none">
            <a:spAutoFit/>
          </a:bodyPr>
          <a:lstStyle/>
          <a:p>
            <a:r>
              <a:rPr lang="tr-TR" sz="1600" b="1" dirty="0">
                <a:solidFill>
                  <a:srgbClr val="575757"/>
                </a:solidFill>
              </a:rPr>
              <a:t>Meyve ve Sebze Grubu</a:t>
            </a:r>
          </a:p>
          <a:p>
            <a:r>
              <a:rPr lang="da-DK" sz="1600" dirty="0">
                <a:solidFill>
                  <a:srgbClr val="575757"/>
                </a:solidFill>
              </a:rPr>
              <a:t>Her çeşit meyve ve sebze</a:t>
            </a:r>
            <a:endParaRPr lang="tr-TR" sz="1600" dirty="0">
              <a:solidFill>
                <a:srgbClr val="575757"/>
              </a:solidFill>
            </a:endParaRPr>
          </a:p>
        </p:txBody>
      </p:sp>
      <p:sp>
        <p:nvSpPr>
          <p:cNvPr id="85" name="Dikdörtgen 84"/>
          <p:cNvSpPr/>
          <p:nvPr/>
        </p:nvSpPr>
        <p:spPr>
          <a:xfrm>
            <a:off x="2082304" y="4791877"/>
            <a:ext cx="2795830" cy="1323439"/>
          </a:xfrm>
          <a:prstGeom prst="rect">
            <a:avLst/>
          </a:prstGeom>
        </p:spPr>
        <p:txBody>
          <a:bodyPr wrap="none">
            <a:spAutoFit/>
          </a:bodyPr>
          <a:lstStyle/>
          <a:p>
            <a:r>
              <a:rPr lang="tr-TR" sz="1600" b="1" dirty="0">
                <a:solidFill>
                  <a:srgbClr val="575757"/>
                </a:solidFill>
              </a:rPr>
              <a:t>Et, Yumurta ve </a:t>
            </a:r>
          </a:p>
          <a:p>
            <a:r>
              <a:rPr lang="tr-TR" sz="1600" b="1" dirty="0">
                <a:solidFill>
                  <a:srgbClr val="575757"/>
                </a:solidFill>
              </a:rPr>
              <a:t>Kuru Bakliyatlar Grubu</a:t>
            </a:r>
          </a:p>
          <a:p>
            <a:r>
              <a:rPr lang="da-DK" sz="1600" dirty="0">
                <a:solidFill>
                  <a:srgbClr val="575757"/>
                </a:solidFill>
              </a:rPr>
              <a:t>Dana, kuzu, tavuk, hindi, </a:t>
            </a:r>
          </a:p>
          <a:p>
            <a:r>
              <a:rPr lang="da-DK" sz="1600" dirty="0">
                <a:solidFill>
                  <a:srgbClr val="575757"/>
                </a:solidFill>
              </a:rPr>
              <a:t>av etleri, balıklar, yumurta, </a:t>
            </a:r>
          </a:p>
          <a:p>
            <a:r>
              <a:rPr lang="da-DK" sz="1600" dirty="0">
                <a:solidFill>
                  <a:srgbClr val="575757"/>
                </a:solidFill>
              </a:rPr>
              <a:t>kuru baklagiller, fındık, fıstık</a:t>
            </a:r>
            <a:r>
              <a:rPr lang="tr-TR" sz="1600" dirty="0">
                <a:solidFill>
                  <a:srgbClr val="575757"/>
                </a:solidFill>
              </a:rPr>
              <a:t> vb.</a:t>
            </a:r>
          </a:p>
        </p:txBody>
      </p:sp>
      <p:sp>
        <p:nvSpPr>
          <p:cNvPr id="86" name="Dikdörtgen 85"/>
          <p:cNvSpPr/>
          <p:nvPr/>
        </p:nvSpPr>
        <p:spPr>
          <a:xfrm>
            <a:off x="7533107" y="2828899"/>
            <a:ext cx="3420039" cy="1077218"/>
          </a:xfrm>
          <a:prstGeom prst="rect">
            <a:avLst/>
          </a:prstGeom>
        </p:spPr>
        <p:txBody>
          <a:bodyPr wrap="none">
            <a:spAutoFit/>
          </a:bodyPr>
          <a:lstStyle/>
          <a:p>
            <a:pPr algn="r"/>
            <a:r>
              <a:rPr lang="tr-TR" sz="1600" b="1" dirty="0">
                <a:solidFill>
                  <a:srgbClr val="575757"/>
                </a:solidFill>
              </a:rPr>
              <a:t>Ekmek ve Tahıl Grubu</a:t>
            </a:r>
          </a:p>
          <a:p>
            <a:pPr algn="r"/>
            <a:r>
              <a:rPr lang="da-DK" sz="1600" dirty="0">
                <a:solidFill>
                  <a:srgbClr val="575757"/>
                </a:solidFill>
              </a:rPr>
              <a:t>Buğday, pirinç, mısır, çavdar, yulaf gibi</a:t>
            </a:r>
          </a:p>
          <a:p>
            <a:pPr algn="r"/>
            <a:r>
              <a:rPr lang="da-DK" sz="1600" dirty="0">
                <a:solidFill>
                  <a:srgbClr val="575757"/>
                </a:solidFill>
              </a:rPr>
              <a:t>tahıllardan üretilen un, bulgur, nişasta, </a:t>
            </a:r>
          </a:p>
          <a:p>
            <a:pPr algn="r"/>
            <a:r>
              <a:rPr lang="da-DK" sz="1600" dirty="0">
                <a:solidFill>
                  <a:srgbClr val="575757"/>
                </a:solidFill>
              </a:rPr>
              <a:t>ekmek, makarna, şehriye vb.</a:t>
            </a:r>
            <a:endParaRPr lang="tr-TR" sz="1600" dirty="0">
              <a:solidFill>
                <a:srgbClr val="575757"/>
              </a:solidFill>
            </a:endParaRPr>
          </a:p>
        </p:txBody>
      </p:sp>
      <p:sp>
        <p:nvSpPr>
          <p:cNvPr id="87" name="Dikdörtgen 86"/>
          <p:cNvSpPr/>
          <p:nvPr/>
        </p:nvSpPr>
        <p:spPr>
          <a:xfrm>
            <a:off x="7252121" y="5202396"/>
            <a:ext cx="2202719" cy="1077218"/>
          </a:xfrm>
          <a:prstGeom prst="rect">
            <a:avLst/>
          </a:prstGeom>
        </p:spPr>
        <p:txBody>
          <a:bodyPr wrap="none">
            <a:spAutoFit/>
          </a:bodyPr>
          <a:lstStyle/>
          <a:p>
            <a:pPr algn="r"/>
            <a:r>
              <a:rPr lang="tr-TR" sz="1600" b="1" dirty="0">
                <a:solidFill>
                  <a:srgbClr val="575757"/>
                </a:solidFill>
              </a:rPr>
              <a:t>Süt ve süt ürünleri</a:t>
            </a:r>
          </a:p>
          <a:p>
            <a:pPr algn="r"/>
            <a:r>
              <a:rPr lang="da-DK" sz="1600" dirty="0">
                <a:solidFill>
                  <a:srgbClr val="575757"/>
                </a:solidFill>
              </a:rPr>
              <a:t>Süt ve sütten üretilen</a:t>
            </a:r>
          </a:p>
          <a:p>
            <a:pPr algn="r"/>
            <a:r>
              <a:rPr lang="da-DK" sz="1600" dirty="0">
                <a:solidFill>
                  <a:srgbClr val="575757"/>
                </a:solidFill>
              </a:rPr>
              <a:t>peynir, yoğurt, tereyağı, </a:t>
            </a:r>
          </a:p>
          <a:p>
            <a:pPr algn="r"/>
            <a:r>
              <a:rPr lang="da-DK" sz="1600" dirty="0">
                <a:solidFill>
                  <a:srgbClr val="575757"/>
                </a:solidFill>
              </a:rPr>
              <a:t>dondurma vb..</a:t>
            </a:r>
            <a:endParaRPr lang="tr-TR" sz="1600" dirty="0">
              <a:solidFill>
                <a:srgbClr val="575757"/>
              </a:solidFill>
            </a:endParaRPr>
          </a:p>
        </p:txBody>
      </p:sp>
    </p:spTree>
    <p:extLst>
      <p:ext uri="{BB962C8B-B14F-4D97-AF65-F5344CB8AC3E}">
        <p14:creationId xmlns:p14="http://schemas.microsoft.com/office/powerpoint/2010/main" val="23836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250"/>
                                        <p:tgtEl>
                                          <p:spTgt spid="80"/>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250"/>
                                        <p:tgtEl>
                                          <p:spTgt spid="4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 fill="hold"/>
                                        <p:tgtEl>
                                          <p:spTgt spid="50"/>
                                        </p:tgtEl>
                                        <p:attrNameLst>
                                          <p:attrName>ppt_w</p:attrName>
                                        </p:attrNameLst>
                                      </p:cBhvr>
                                      <p:tavLst>
                                        <p:tav tm="0">
                                          <p:val>
                                            <p:fltVal val="0"/>
                                          </p:val>
                                        </p:tav>
                                        <p:tav tm="100000">
                                          <p:val>
                                            <p:strVal val="#ppt_w"/>
                                          </p:val>
                                        </p:tav>
                                      </p:tavLst>
                                    </p:anim>
                                    <p:anim calcmode="lin" valueType="num">
                                      <p:cBhvr>
                                        <p:cTn id="32" dur="100" fill="hold"/>
                                        <p:tgtEl>
                                          <p:spTgt spid="50"/>
                                        </p:tgtEl>
                                        <p:attrNameLst>
                                          <p:attrName>ppt_h</p:attrName>
                                        </p:attrNameLst>
                                      </p:cBhvr>
                                      <p:tavLst>
                                        <p:tav tm="0">
                                          <p:val>
                                            <p:fltVal val="0"/>
                                          </p:val>
                                        </p:tav>
                                        <p:tav tm="100000">
                                          <p:val>
                                            <p:strVal val="#ppt_h"/>
                                          </p:val>
                                        </p:tav>
                                      </p:tavLst>
                                    </p:anim>
                                    <p:animEffect transition="in" filter="fade">
                                      <p:cBhvr>
                                        <p:cTn id="33" dur="100"/>
                                        <p:tgtEl>
                                          <p:spTgt spid="50"/>
                                        </p:tgtEl>
                                      </p:cBhvr>
                                    </p:animEffect>
                                  </p:childTnLst>
                                </p:cTn>
                              </p:par>
                              <p:par>
                                <p:cTn id="34" presetID="53" presetClass="entr" presetSubtype="16"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p:cTn id="36" dur="100" fill="hold"/>
                                        <p:tgtEl>
                                          <p:spTgt spid="44"/>
                                        </p:tgtEl>
                                        <p:attrNameLst>
                                          <p:attrName>ppt_w</p:attrName>
                                        </p:attrNameLst>
                                      </p:cBhvr>
                                      <p:tavLst>
                                        <p:tav tm="0">
                                          <p:val>
                                            <p:fltVal val="0"/>
                                          </p:val>
                                        </p:tav>
                                        <p:tav tm="100000">
                                          <p:val>
                                            <p:strVal val="#ppt_w"/>
                                          </p:val>
                                        </p:tav>
                                      </p:tavLst>
                                    </p:anim>
                                    <p:anim calcmode="lin" valueType="num">
                                      <p:cBhvr>
                                        <p:cTn id="37" dur="100" fill="hold"/>
                                        <p:tgtEl>
                                          <p:spTgt spid="44"/>
                                        </p:tgtEl>
                                        <p:attrNameLst>
                                          <p:attrName>ppt_h</p:attrName>
                                        </p:attrNameLst>
                                      </p:cBhvr>
                                      <p:tavLst>
                                        <p:tav tm="0">
                                          <p:val>
                                            <p:fltVal val="0"/>
                                          </p:val>
                                        </p:tav>
                                        <p:tav tm="100000">
                                          <p:val>
                                            <p:strVal val="#ppt_h"/>
                                          </p:val>
                                        </p:tav>
                                      </p:tavLst>
                                    </p:anim>
                                    <p:animEffect transition="in" filter="fade">
                                      <p:cBhvr>
                                        <p:cTn id="38" dur="100"/>
                                        <p:tgtEl>
                                          <p:spTgt spid="4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100" fill="hold"/>
                                        <p:tgtEl>
                                          <p:spTgt spid="47"/>
                                        </p:tgtEl>
                                        <p:attrNameLst>
                                          <p:attrName>ppt_w</p:attrName>
                                        </p:attrNameLst>
                                      </p:cBhvr>
                                      <p:tavLst>
                                        <p:tav tm="0">
                                          <p:val>
                                            <p:fltVal val="0"/>
                                          </p:val>
                                        </p:tav>
                                        <p:tav tm="100000">
                                          <p:val>
                                            <p:strVal val="#ppt_w"/>
                                          </p:val>
                                        </p:tav>
                                      </p:tavLst>
                                    </p:anim>
                                    <p:anim calcmode="lin" valueType="num">
                                      <p:cBhvr>
                                        <p:cTn id="43" dur="100" fill="hold"/>
                                        <p:tgtEl>
                                          <p:spTgt spid="47"/>
                                        </p:tgtEl>
                                        <p:attrNameLst>
                                          <p:attrName>ppt_h</p:attrName>
                                        </p:attrNameLst>
                                      </p:cBhvr>
                                      <p:tavLst>
                                        <p:tav tm="0">
                                          <p:val>
                                            <p:fltVal val="0"/>
                                          </p:val>
                                        </p:tav>
                                        <p:tav tm="100000">
                                          <p:val>
                                            <p:strVal val="#ppt_h"/>
                                          </p:val>
                                        </p:tav>
                                      </p:tavLst>
                                    </p:anim>
                                    <p:animEffect transition="in" filter="fade">
                                      <p:cBhvr>
                                        <p:cTn id="44" dur="100"/>
                                        <p:tgtEl>
                                          <p:spTgt spid="4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p:cTn id="48" dur="100" fill="hold"/>
                                        <p:tgtEl>
                                          <p:spTgt spid="53"/>
                                        </p:tgtEl>
                                        <p:attrNameLst>
                                          <p:attrName>ppt_w</p:attrName>
                                        </p:attrNameLst>
                                      </p:cBhvr>
                                      <p:tavLst>
                                        <p:tav tm="0">
                                          <p:val>
                                            <p:fltVal val="0"/>
                                          </p:val>
                                        </p:tav>
                                        <p:tav tm="100000">
                                          <p:val>
                                            <p:strVal val="#ppt_w"/>
                                          </p:val>
                                        </p:tav>
                                      </p:tavLst>
                                    </p:anim>
                                    <p:anim calcmode="lin" valueType="num">
                                      <p:cBhvr>
                                        <p:cTn id="49" dur="100" fill="hold"/>
                                        <p:tgtEl>
                                          <p:spTgt spid="53"/>
                                        </p:tgtEl>
                                        <p:attrNameLst>
                                          <p:attrName>ppt_h</p:attrName>
                                        </p:attrNameLst>
                                      </p:cBhvr>
                                      <p:tavLst>
                                        <p:tav tm="0">
                                          <p:val>
                                            <p:fltVal val="0"/>
                                          </p:val>
                                        </p:tav>
                                        <p:tav tm="100000">
                                          <p:val>
                                            <p:strVal val="#ppt_h"/>
                                          </p:val>
                                        </p:tav>
                                      </p:tavLst>
                                    </p:anim>
                                    <p:animEffect transition="in" filter="fade">
                                      <p:cBhvr>
                                        <p:cTn id="50" dur="100"/>
                                        <p:tgtEl>
                                          <p:spTgt spid="5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
                                        <p:tgtEl>
                                          <p:spTgt spid="5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100"/>
                                        <p:tgtEl>
                                          <p:spTgt spid="6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
                                        <p:tgtEl>
                                          <p:spTgt spid="6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
                                        <p:tgtEl>
                                          <p:spTgt spid="72"/>
                                        </p:tgtEl>
                                      </p:cBhvr>
                                    </p:animEffect>
                                  </p:childTnLst>
                                </p:cTn>
                              </p:par>
                            </p:childTnLst>
                          </p:cTn>
                        </p:par>
                        <p:par>
                          <p:cTn id="67" fill="hold">
                            <p:stCondLst>
                              <p:cond delay="1950"/>
                            </p:stCondLst>
                            <p:childTnLst>
                              <p:par>
                                <p:cTn id="68" presetID="10"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250"/>
                                        <p:tgtEl>
                                          <p:spTgt spid="2"/>
                                        </p:tgtEl>
                                      </p:cBhvr>
                                    </p:animEffect>
                                  </p:childTnLst>
                                </p:cTn>
                              </p:par>
                            </p:childTnLst>
                          </p:cTn>
                        </p:par>
                        <p:par>
                          <p:cTn id="71" fill="hold">
                            <p:stCondLst>
                              <p:cond delay="2200"/>
                            </p:stCondLst>
                            <p:childTnLst>
                              <p:par>
                                <p:cTn id="72" presetID="10" presetClass="entr" presetSubtype="0" fill="hold" grpId="0" nodeType="after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fade">
                                      <p:cBhvr>
                                        <p:cTn id="74" dur="250"/>
                                        <p:tgtEl>
                                          <p:spTgt spid="86"/>
                                        </p:tgtEl>
                                      </p:cBhvr>
                                    </p:animEffect>
                                  </p:childTnLst>
                                </p:cTn>
                              </p:par>
                            </p:childTnLst>
                          </p:cTn>
                        </p:par>
                        <p:par>
                          <p:cTn id="75" fill="hold">
                            <p:stCondLst>
                              <p:cond delay="2450"/>
                            </p:stCondLst>
                            <p:childTnLst>
                              <p:par>
                                <p:cTn id="76" presetID="10" presetClass="entr" presetSubtype="0" fill="hold" grpId="0" nodeType="afterEffect">
                                  <p:stCondLst>
                                    <p:cond delay="0"/>
                                  </p:stCondLst>
                                  <p:childTnLst>
                                    <p:set>
                                      <p:cBhvr>
                                        <p:cTn id="77" dur="1" fill="hold">
                                          <p:stCondLst>
                                            <p:cond delay="0"/>
                                          </p:stCondLst>
                                        </p:cTn>
                                        <p:tgtEl>
                                          <p:spTgt spid="87"/>
                                        </p:tgtEl>
                                        <p:attrNameLst>
                                          <p:attrName>style.visibility</p:attrName>
                                        </p:attrNameLst>
                                      </p:cBhvr>
                                      <p:to>
                                        <p:strVal val="visible"/>
                                      </p:to>
                                    </p:set>
                                    <p:animEffect transition="in" filter="fade">
                                      <p:cBhvr>
                                        <p:cTn id="78" dur="250"/>
                                        <p:tgtEl>
                                          <p:spTgt spid="87"/>
                                        </p:tgtEl>
                                      </p:cBhvr>
                                    </p:animEffect>
                                  </p:childTnLst>
                                </p:cTn>
                              </p:par>
                            </p:childTnLst>
                          </p:cTn>
                        </p:par>
                        <p:par>
                          <p:cTn id="79" fill="hold">
                            <p:stCondLst>
                              <p:cond delay="2700"/>
                            </p:stCondLst>
                            <p:childTnLst>
                              <p:par>
                                <p:cTn id="80" presetID="10" presetClass="entr" presetSubtype="0" fill="hold" grpId="0" nodeType="after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43" grpId="0" animBg="1"/>
      <p:bldP spid="2" grpId="0"/>
      <p:bldP spid="85" grpId="0"/>
      <p:bldP spid="86" grpId="0"/>
      <p:bldP spid="8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7923284" cy="830997"/>
          </a:xfrm>
          <a:prstGeom prst="rect">
            <a:avLst/>
          </a:prstGeom>
          <a:noFill/>
        </p:spPr>
        <p:txBody>
          <a:bodyPr wrap="square" rtlCol="0">
            <a:spAutoFit/>
          </a:bodyPr>
          <a:lstStyle/>
          <a:p>
            <a:r>
              <a:rPr lang="tr-TR" sz="4800" b="1" dirty="0">
                <a:solidFill>
                  <a:prstClr val="black"/>
                </a:solidFill>
              </a:rPr>
              <a:t>Uzun dönemdeki etkileri</a:t>
            </a:r>
          </a:p>
        </p:txBody>
      </p:sp>
      <p:grpSp>
        <p:nvGrpSpPr>
          <p:cNvPr id="23" name="Grup 22"/>
          <p:cNvGrpSpPr/>
          <p:nvPr/>
        </p:nvGrpSpPr>
        <p:grpSpPr>
          <a:xfrm>
            <a:off x="348086" y="1474434"/>
            <a:ext cx="4314628" cy="1440000"/>
            <a:chOff x="356650" y="1474434"/>
            <a:chExt cx="4314628" cy="1440000"/>
          </a:xfrm>
        </p:grpSpPr>
        <p:sp>
          <p:nvSpPr>
            <p:cNvPr id="24" name="Oval 23"/>
            <p:cNvSpPr/>
            <p:nvPr/>
          </p:nvSpPr>
          <p:spPr>
            <a:xfrm>
              <a:off x="356650" y="1474434"/>
              <a:ext cx="1440000" cy="1440000"/>
            </a:xfrm>
            <a:prstGeom prst="ellipse">
              <a:avLst/>
            </a:prstGeom>
            <a:blipFill>
              <a:blip r:embed="rId3"/>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5" name="Dikdörtgen 24"/>
            <p:cNvSpPr/>
            <p:nvPr/>
          </p:nvSpPr>
          <p:spPr>
            <a:xfrm>
              <a:off x="1796650" y="1732769"/>
              <a:ext cx="2874628" cy="923330"/>
            </a:xfrm>
            <a:prstGeom prst="rect">
              <a:avLst/>
            </a:prstGeom>
          </p:spPr>
          <p:txBody>
            <a:bodyPr wrap="square">
              <a:spAutoFit/>
            </a:bodyPr>
            <a:lstStyle/>
            <a:p>
              <a:r>
                <a:rPr lang="tr-TR" dirty="0">
                  <a:solidFill>
                    <a:srgbClr val="E61F4F"/>
                  </a:solidFill>
                </a:rPr>
                <a:t>Gözlerde: </a:t>
              </a:r>
              <a:r>
                <a:rPr lang="tr-TR" dirty="0">
                  <a:solidFill>
                    <a:srgbClr val="231F20"/>
                  </a:solidFill>
                </a:rPr>
                <a:t>Zamanla körlüğe</a:t>
              </a:r>
            </a:p>
            <a:p>
              <a:r>
                <a:rPr lang="tr-TR" dirty="0">
                  <a:solidFill>
                    <a:srgbClr val="231F20"/>
                  </a:solidFill>
                </a:rPr>
                <a:t>kadar varabilecek</a:t>
              </a:r>
            </a:p>
            <a:p>
              <a:r>
                <a:rPr lang="tr-TR" dirty="0">
                  <a:solidFill>
                    <a:srgbClr val="231F20"/>
                  </a:solidFill>
                </a:rPr>
                <a:t>hasarlara neden olur.</a:t>
              </a:r>
            </a:p>
          </p:txBody>
        </p:sp>
      </p:grpSp>
      <p:grpSp>
        <p:nvGrpSpPr>
          <p:cNvPr id="27" name="Grup 26"/>
          <p:cNvGrpSpPr/>
          <p:nvPr/>
        </p:nvGrpSpPr>
        <p:grpSpPr>
          <a:xfrm>
            <a:off x="356650" y="3169772"/>
            <a:ext cx="4314628" cy="1440000"/>
            <a:chOff x="356650" y="3169772"/>
            <a:chExt cx="4314628" cy="1440000"/>
          </a:xfrm>
        </p:grpSpPr>
        <p:sp>
          <p:nvSpPr>
            <p:cNvPr id="29" name="Oval 28"/>
            <p:cNvSpPr/>
            <p:nvPr/>
          </p:nvSpPr>
          <p:spPr>
            <a:xfrm>
              <a:off x="356650" y="3169772"/>
              <a:ext cx="1440000" cy="1440000"/>
            </a:xfrm>
            <a:prstGeom prst="ellipse">
              <a:avLst/>
            </a:prstGeom>
            <a:blipFill dpi="0" rotWithShape="1">
              <a:blip r:embed="rId4"/>
              <a:srcRect/>
              <a:stretch>
                <a:fillRect l="-2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0" name="Dikdörtgen 29"/>
            <p:cNvSpPr/>
            <p:nvPr/>
          </p:nvSpPr>
          <p:spPr>
            <a:xfrm>
              <a:off x="1796650" y="3433506"/>
              <a:ext cx="2874628" cy="923330"/>
            </a:xfrm>
            <a:prstGeom prst="rect">
              <a:avLst/>
            </a:prstGeom>
          </p:spPr>
          <p:txBody>
            <a:bodyPr wrap="square">
              <a:spAutoFit/>
            </a:bodyPr>
            <a:lstStyle/>
            <a:p>
              <a:r>
                <a:rPr lang="sv-SE" dirty="0">
                  <a:solidFill>
                    <a:srgbClr val="E61F4F"/>
                  </a:solidFill>
                </a:rPr>
                <a:t>Kalpte: </a:t>
              </a:r>
              <a:r>
                <a:rPr lang="sv-SE" dirty="0">
                  <a:solidFill>
                    <a:srgbClr val="231F20"/>
                  </a:solidFill>
                </a:rPr>
                <a:t>Ritim bozukluğu</a:t>
              </a:r>
            </a:p>
            <a:p>
              <a:r>
                <a:rPr lang="sv-SE" dirty="0">
                  <a:solidFill>
                    <a:srgbClr val="231F20"/>
                  </a:solidFill>
                </a:rPr>
                <a:t>ve damar kireçlenmesin</a:t>
              </a:r>
              <a:r>
                <a:rPr lang="tr-TR" dirty="0">
                  <a:solidFill>
                    <a:srgbClr val="231F20"/>
                  </a:solidFill>
                </a:rPr>
                <a:t>e</a:t>
              </a:r>
              <a:endParaRPr lang="sv-SE" dirty="0">
                <a:solidFill>
                  <a:srgbClr val="231F20"/>
                </a:solidFill>
              </a:endParaRPr>
            </a:p>
            <a:p>
              <a:r>
                <a:rPr lang="sv-SE" dirty="0">
                  <a:solidFill>
                    <a:srgbClr val="231F20"/>
                  </a:solidFill>
                </a:rPr>
                <a:t>neden olur. </a:t>
              </a:r>
              <a:endParaRPr lang="tr-TR" dirty="0">
                <a:solidFill>
                  <a:srgbClr val="231F20"/>
                </a:solidFill>
              </a:endParaRPr>
            </a:p>
          </p:txBody>
        </p:sp>
      </p:grpSp>
      <p:grpSp>
        <p:nvGrpSpPr>
          <p:cNvPr id="31" name="Grup 30"/>
          <p:cNvGrpSpPr/>
          <p:nvPr/>
        </p:nvGrpSpPr>
        <p:grpSpPr>
          <a:xfrm>
            <a:off x="6102714" y="1474434"/>
            <a:ext cx="4685353" cy="1440000"/>
            <a:chOff x="6111278" y="1474434"/>
            <a:chExt cx="4685353" cy="1440000"/>
          </a:xfrm>
        </p:grpSpPr>
        <p:sp>
          <p:nvSpPr>
            <p:cNvPr id="32" name="Oval 31"/>
            <p:cNvSpPr/>
            <p:nvPr/>
          </p:nvSpPr>
          <p:spPr>
            <a:xfrm>
              <a:off x="6111278" y="1474434"/>
              <a:ext cx="1440000" cy="1440000"/>
            </a:xfrm>
            <a:prstGeom prst="ellipse">
              <a:avLst/>
            </a:prstGeom>
            <a:blipFill dpi="0" rotWithShape="1">
              <a:blip r:embed="rId5"/>
              <a:srcRect/>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3" name="Dikdörtgen 32"/>
            <p:cNvSpPr/>
            <p:nvPr/>
          </p:nvSpPr>
          <p:spPr>
            <a:xfrm>
              <a:off x="7551277" y="1594269"/>
              <a:ext cx="3245354" cy="1200329"/>
            </a:xfrm>
            <a:prstGeom prst="rect">
              <a:avLst/>
            </a:prstGeom>
          </p:spPr>
          <p:txBody>
            <a:bodyPr wrap="square">
              <a:spAutoFit/>
            </a:bodyPr>
            <a:lstStyle/>
            <a:p>
              <a:r>
                <a:rPr lang="sv-SE" dirty="0">
                  <a:solidFill>
                    <a:srgbClr val="E61F4F"/>
                  </a:solidFill>
                </a:rPr>
                <a:t>Beyinde: </a:t>
              </a:r>
              <a:r>
                <a:rPr lang="sv-SE" dirty="0">
                  <a:solidFill>
                    <a:srgbClr val="231F20"/>
                  </a:solidFill>
                </a:rPr>
                <a:t>Alkol, beyin hücrelerini</a:t>
              </a:r>
            </a:p>
            <a:p>
              <a:r>
                <a:rPr lang="sv-SE" dirty="0">
                  <a:solidFill>
                    <a:srgbClr val="231F20"/>
                  </a:solidFill>
                </a:rPr>
                <a:t>öldürdüğü için zamanla beyin</a:t>
              </a:r>
            </a:p>
            <a:p>
              <a:r>
                <a:rPr lang="sv-SE" dirty="0">
                  <a:solidFill>
                    <a:srgbClr val="231F20"/>
                  </a:solidFill>
                </a:rPr>
                <a:t>küçülür. Bu durum erken</a:t>
              </a:r>
            </a:p>
            <a:p>
              <a:r>
                <a:rPr lang="sv-SE" dirty="0">
                  <a:solidFill>
                    <a:srgbClr val="231F20"/>
                  </a:solidFill>
                </a:rPr>
                <a:t>yaşlanma ve bunamaya yol açar.</a:t>
              </a:r>
              <a:endParaRPr lang="tr-TR" dirty="0">
                <a:solidFill>
                  <a:srgbClr val="231F20"/>
                </a:solidFill>
              </a:endParaRPr>
            </a:p>
          </p:txBody>
        </p:sp>
      </p:grpSp>
      <p:grpSp>
        <p:nvGrpSpPr>
          <p:cNvPr id="37" name="Grup 36"/>
          <p:cNvGrpSpPr/>
          <p:nvPr/>
        </p:nvGrpSpPr>
        <p:grpSpPr>
          <a:xfrm>
            <a:off x="6102714" y="3169771"/>
            <a:ext cx="4685353" cy="1440000"/>
            <a:chOff x="6111278" y="3169771"/>
            <a:chExt cx="4685353" cy="1440000"/>
          </a:xfrm>
        </p:grpSpPr>
        <p:sp>
          <p:nvSpPr>
            <p:cNvPr id="38" name="Oval 37"/>
            <p:cNvSpPr/>
            <p:nvPr/>
          </p:nvSpPr>
          <p:spPr>
            <a:xfrm>
              <a:off x="6111278" y="3169771"/>
              <a:ext cx="1440000" cy="1440000"/>
            </a:xfrm>
            <a:prstGeom prst="ellipse">
              <a:avLst/>
            </a:prstGeom>
            <a:blipFill dpi="0" rotWithShape="1">
              <a:blip r:embed="rId6"/>
              <a:srcRect/>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9" name="Dikdörtgen 38"/>
            <p:cNvSpPr/>
            <p:nvPr/>
          </p:nvSpPr>
          <p:spPr>
            <a:xfrm>
              <a:off x="7551277" y="3573003"/>
              <a:ext cx="3245354" cy="923330"/>
            </a:xfrm>
            <a:prstGeom prst="rect">
              <a:avLst/>
            </a:prstGeom>
          </p:spPr>
          <p:txBody>
            <a:bodyPr wrap="square">
              <a:spAutoFit/>
            </a:bodyPr>
            <a:lstStyle/>
            <a:p>
              <a:r>
                <a:rPr lang="sv-SE" dirty="0">
                  <a:solidFill>
                    <a:srgbClr val="E61F4F"/>
                  </a:solidFill>
                </a:rPr>
                <a:t>Mide ve Yemek Borusunda:</a:t>
              </a:r>
            </a:p>
            <a:p>
              <a:r>
                <a:rPr lang="sv-SE" dirty="0">
                  <a:solidFill>
                    <a:srgbClr val="231F20"/>
                  </a:solidFill>
                </a:rPr>
                <a:t>Gastrit, ülser ve mide</a:t>
              </a:r>
            </a:p>
            <a:p>
              <a:r>
                <a:rPr lang="sv-SE" dirty="0">
                  <a:solidFill>
                    <a:srgbClr val="231F20"/>
                  </a:solidFill>
                </a:rPr>
                <a:t>iltihabı oluşumuna yol açar. </a:t>
              </a:r>
              <a:endParaRPr lang="tr-TR" dirty="0">
                <a:solidFill>
                  <a:srgbClr val="231F20"/>
                </a:solidFill>
              </a:endParaRPr>
            </a:p>
          </p:txBody>
        </p:sp>
      </p:gr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81" y="5149583"/>
            <a:ext cx="3585549" cy="122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5887" y="4896273"/>
            <a:ext cx="43291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0843" y="5047819"/>
            <a:ext cx="3734538" cy="117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5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50"/>
                                        <p:tgtEl>
                                          <p:spTgt spid="3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250"/>
                                        <p:tgtEl>
                                          <p:spTgt spid="27"/>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21000" t="2000" r="-116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solidFill>
                  <a:prstClr val="black"/>
                </a:solidFill>
              </a:rPr>
              <a:t>Nasıl başlanıyor?</a:t>
            </a:r>
          </a:p>
        </p:txBody>
      </p:sp>
      <p:grpSp>
        <p:nvGrpSpPr>
          <p:cNvPr id="29" name="Grup 28"/>
          <p:cNvGrpSpPr/>
          <p:nvPr/>
        </p:nvGrpSpPr>
        <p:grpSpPr>
          <a:xfrm>
            <a:off x="554927" y="1317101"/>
            <a:ext cx="7464948" cy="1200329"/>
            <a:chOff x="554927" y="1881525"/>
            <a:chExt cx="7464948" cy="1200329"/>
          </a:xfrm>
        </p:grpSpPr>
        <p:sp>
          <p:nvSpPr>
            <p:cNvPr id="30" name="Metin kutusu 29"/>
            <p:cNvSpPr txBox="1"/>
            <p:nvPr/>
          </p:nvSpPr>
          <p:spPr>
            <a:xfrm>
              <a:off x="746177" y="1881525"/>
              <a:ext cx="7273698" cy="1200329"/>
            </a:xfrm>
            <a:prstGeom prst="rect">
              <a:avLst/>
            </a:prstGeom>
            <a:noFill/>
          </p:spPr>
          <p:txBody>
            <a:bodyPr wrap="square" rtlCol="0">
              <a:spAutoFit/>
            </a:bodyPr>
            <a:lstStyle/>
            <a:p>
              <a:r>
                <a:rPr lang="tr-TR" b="1" dirty="0">
                  <a:solidFill>
                    <a:srgbClr val="E61F4F"/>
                  </a:solidFill>
                </a:rPr>
                <a:t>Arkadaş Baskısı</a:t>
              </a:r>
            </a:p>
            <a:p>
              <a:r>
                <a:rPr lang="tr-TR" b="1" dirty="0">
                  <a:solidFill>
                    <a:srgbClr val="575757"/>
                  </a:solidFill>
                </a:rPr>
                <a:t>“Bir dene, maksat muhabbet olsun!” </a:t>
              </a:r>
            </a:p>
            <a:p>
              <a:r>
                <a:rPr lang="tr-TR" dirty="0">
                  <a:solidFill>
                    <a:srgbClr val="575757"/>
                  </a:solidFill>
                </a:rPr>
                <a:t>Bazı kişiler grup içinde kabul görebilmek için arkadaşlarının davetiyle alkol kullanmaya başlarlar.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B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39" name="Grup 38"/>
          <p:cNvGrpSpPr/>
          <p:nvPr/>
        </p:nvGrpSpPr>
        <p:grpSpPr>
          <a:xfrm>
            <a:off x="554927" y="2517430"/>
            <a:ext cx="7464948" cy="1200329"/>
            <a:chOff x="554927" y="1881525"/>
            <a:chExt cx="7464948" cy="1200329"/>
          </a:xfrm>
        </p:grpSpPr>
        <p:sp>
          <p:nvSpPr>
            <p:cNvPr id="40" name="Metin kutusu 39"/>
            <p:cNvSpPr txBox="1"/>
            <p:nvPr/>
          </p:nvSpPr>
          <p:spPr>
            <a:xfrm>
              <a:off x="746177" y="1881525"/>
              <a:ext cx="7273698" cy="1200329"/>
            </a:xfrm>
            <a:prstGeom prst="rect">
              <a:avLst/>
            </a:prstGeom>
            <a:noFill/>
          </p:spPr>
          <p:txBody>
            <a:bodyPr wrap="square" rtlCol="0">
              <a:spAutoFit/>
            </a:bodyPr>
            <a:lstStyle/>
            <a:p>
              <a:r>
                <a:rPr lang="tr-TR" b="1" dirty="0">
                  <a:solidFill>
                    <a:srgbClr val="E61F4F"/>
                  </a:solidFill>
                </a:rPr>
                <a:t>Yanlış Algılar</a:t>
              </a:r>
            </a:p>
            <a:p>
              <a:r>
                <a:rPr lang="tr-TR" b="1" dirty="0">
                  <a:solidFill>
                    <a:srgbClr val="575757"/>
                  </a:solidFill>
                </a:rPr>
                <a:t>“Bir kerecikten bir şey olmaz!”</a:t>
              </a:r>
            </a:p>
            <a:p>
              <a:r>
                <a:rPr lang="tr-TR" dirty="0">
                  <a:solidFill>
                    <a:srgbClr val="575757"/>
                  </a:solidFill>
                </a:rPr>
                <a:t>Böylece kişi, “Bir kerecik!” diyerek alkolü dener. Fakat bu durum bir</a:t>
              </a:r>
            </a:p>
            <a:p>
              <a:r>
                <a:rPr lang="tr-TR" dirty="0">
                  <a:solidFill>
                    <a:srgbClr val="575757"/>
                  </a:solidFill>
                </a:rPr>
                <a:t>kereyle sınırlı kalmaz, mutlaka devamı gelir.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554927" y="3717443"/>
            <a:ext cx="7464948" cy="1477328"/>
            <a:chOff x="554927" y="1881525"/>
            <a:chExt cx="7464948" cy="1477328"/>
          </a:xfrm>
        </p:grpSpPr>
        <p:sp>
          <p:nvSpPr>
            <p:cNvPr id="45" name="Metin kutusu 44"/>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Sorunlardan Kaçış</a:t>
              </a:r>
            </a:p>
            <a:p>
              <a:r>
                <a:rPr lang="tr-TR" b="1" dirty="0">
                  <a:solidFill>
                    <a:srgbClr val="575757"/>
                  </a:solidFill>
                </a:rPr>
                <a:t>“Dertlerini unutursun!” </a:t>
              </a:r>
            </a:p>
            <a:p>
              <a:r>
                <a:rPr lang="tr-TR" dirty="0">
                  <a:solidFill>
                    <a:srgbClr val="575757"/>
                  </a:solidFill>
                </a:rPr>
                <a:t>Bazı insanlar, alkol kullanmayı sorunlardan kaçış yolu olarak görürler.</a:t>
              </a:r>
            </a:p>
            <a:p>
              <a:r>
                <a:rPr lang="tr-TR" dirty="0">
                  <a:solidFill>
                    <a:srgbClr val="575757"/>
                  </a:solidFill>
                </a:rPr>
                <a:t>Ne var ki alkol, sorunları asla çözmez, aksine kişinin çözümleri</a:t>
              </a:r>
            </a:p>
            <a:p>
              <a:r>
                <a:rPr lang="tr-TR" dirty="0">
                  <a:solidFill>
                    <a:srgbClr val="575757"/>
                  </a:solidFill>
                </a:rPr>
                <a:t>geciktirmesine ya da çözüm gücünü kaybetmesine yol açar. </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368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0" t="-7000" r="-128000" b="-1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7923284" cy="1446550"/>
          </a:xfrm>
          <a:prstGeom prst="rect">
            <a:avLst/>
          </a:prstGeom>
          <a:noFill/>
        </p:spPr>
        <p:txBody>
          <a:bodyPr wrap="square" rtlCol="0">
            <a:spAutoFit/>
          </a:bodyPr>
          <a:lstStyle/>
          <a:p>
            <a:r>
              <a:rPr lang="tr-TR" sz="4400" b="1" dirty="0">
                <a:solidFill>
                  <a:prstClr val="black"/>
                </a:solidFill>
              </a:rPr>
              <a:t>Yetişkin ve genç bireyin</a:t>
            </a:r>
          </a:p>
          <a:p>
            <a:r>
              <a:rPr lang="tr-TR" sz="4400" b="1" dirty="0">
                <a:solidFill>
                  <a:prstClr val="black"/>
                </a:solidFill>
              </a:rPr>
              <a:t>kullanım farkları</a:t>
            </a:r>
          </a:p>
        </p:txBody>
      </p:sp>
      <p:grpSp>
        <p:nvGrpSpPr>
          <p:cNvPr id="29" name="Grup 28"/>
          <p:cNvGrpSpPr/>
          <p:nvPr/>
        </p:nvGrpSpPr>
        <p:grpSpPr>
          <a:xfrm>
            <a:off x="465910" y="1859493"/>
            <a:ext cx="7506507" cy="1569660"/>
            <a:chOff x="465910" y="1682187"/>
            <a:chExt cx="7506507" cy="1569660"/>
          </a:xfrm>
        </p:grpSpPr>
        <p:sp>
          <p:nvSpPr>
            <p:cNvPr id="30" name="Metin kutusu 29"/>
            <p:cNvSpPr txBox="1"/>
            <p:nvPr/>
          </p:nvSpPr>
          <p:spPr>
            <a:xfrm>
              <a:off x="698719" y="1682187"/>
              <a:ext cx="7273698" cy="1569660"/>
            </a:xfrm>
            <a:prstGeom prst="rect">
              <a:avLst/>
            </a:prstGeom>
            <a:noFill/>
          </p:spPr>
          <p:txBody>
            <a:bodyPr wrap="square" rtlCol="0">
              <a:spAutoFit/>
            </a:bodyPr>
            <a:lstStyle/>
            <a:p>
              <a:r>
                <a:rPr lang="tr-TR" sz="1600" dirty="0">
                  <a:solidFill>
                    <a:srgbClr val="575757"/>
                  </a:solidFill>
                </a:rPr>
                <a:t>Alkol kullanımı gençler için çok daha zarar vericidir.</a:t>
              </a:r>
            </a:p>
            <a:p>
              <a:r>
                <a:rPr lang="tr-TR" sz="1600" dirty="0">
                  <a:solidFill>
                    <a:srgbClr val="575757"/>
                  </a:solidFill>
                </a:rPr>
                <a:t>Çünkü gençlerin beyin gelişimi henüz</a:t>
              </a:r>
            </a:p>
            <a:p>
              <a:r>
                <a:rPr lang="tr-TR" sz="1600" dirty="0">
                  <a:solidFill>
                    <a:srgbClr val="575757"/>
                  </a:solidFill>
                </a:rPr>
                <a:t>tamamlanmamıştır. Genç yaşlarda alkol kullanımı,</a:t>
              </a:r>
            </a:p>
            <a:p>
              <a:r>
                <a:rPr lang="tr-TR" sz="1600" dirty="0">
                  <a:solidFill>
                    <a:srgbClr val="575757"/>
                  </a:solidFill>
                </a:rPr>
                <a:t>beynin hafıza, kontrol ve koordinasyonla ilgili</a:t>
              </a:r>
            </a:p>
            <a:p>
              <a:r>
                <a:rPr lang="tr-TR" sz="1600" dirty="0">
                  <a:solidFill>
                    <a:srgbClr val="575757"/>
                  </a:solidFill>
                </a:rPr>
                <a:t>bölgelerinde hasar oluşturabilir. Bu da önemli</a:t>
              </a:r>
            </a:p>
            <a:p>
              <a:r>
                <a:rPr lang="tr-TR" sz="1600" dirty="0">
                  <a:solidFill>
                    <a:srgbClr val="575757"/>
                  </a:solidFill>
                </a:rPr>
                <a:t>sağlık sorunlarına sebep olabilir.</a:t>
              </a:r>
            </a:p>
          </p:txBody>
        </p:sp>
        <p:pic>
          <p:nvPicPr>
            <p:cNvPr id="31" name="Resim 30"/>
            <p:cNvPicPr>
              <a:picLocks noChangeAspect="1"/>
            </p:cNvPicPr>
            <p:nvPr/>
          </p:nvPicPr>
          <p:blipFill>
            <a:blip r:embed="rId4"/>
            <a:stretch>
              <a:fillRect/>
            </a:stretch>
          </p:blipFill>
          <p:spPr>
            <a:xfrm>
              <a:off x="465910" y="186727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B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16" name="Grup 15"/>
          <p:cNvGrpSpPr/>
          <p:nvPr/>
        </p:nvGrpSpPr>
        <p:grpSpPr>
          <a:xfrm>
            <a:off x="477842" y="3574230"/>
            <a:ext cx="7497075" cy="646331"/>
            <a:chOff x="477842" y="1356860"/>
            <a:chExt cx="7497075" cy="646331"/>
          </a:xfrm>
        </p:grpSpPr>
        <p:sp>
          <p:nvSpPr>
            <p:cNvPr id="17" name="Metin kutusu 16"/>
            <p:cNvSpPr txBox="1"/>
            <p:nvPr/>
          </p:nvSpPr>
          <p:spPr>
            <a:xfrm>
              <a:off x="701219" y="1356860"/>
              <a:ext cx="7273698" cy="646331"/>
            </a:xfrm>
            <a:prstGeom prst="rect">
              <a:avLst/>
            </a:prstGeom>
            <a:noFill/>
          </p:spPr>
          <p:txBody>
            <a:bodyPr wrap="square" rtlCol="0">
              <a:spAutoFit/>
            </a:bodyPr>
            <a:lstStyle/>
            <a:p>
              <a:r>
                <a:rPr lang="tr-TR" dirty="0">
                  <a:solidFill>
                    <a:srgbClr val="E61F4F"/>
                  </a:solidFill>
                </a:rPr>
                <a:t>13 yaşında alkol kullanımına başlayan</a:t>
              </a:r>
            </a:p>
            <a:p>
              <a:r>
                <a:rPr lang="tr-TR" dirty="0">
                  <a:solidFill>
                    <a:srgbClr val="E61F4F"/>
                  </a:solidFill>
                </a:rPr>
                <a:t>gençlerde alkol bağımlısı olma riski %43 oranında!</a:t>
              </a:r>
            </a:p>
          </p:txBody>
        </p:sp>
        <p:pic>
          <p:nvPicPr>
            <p:cNvPr id="18" name="Resim 17"/>
            <p:cNvPicPr>
              <a:picLocks noChangeAspect="1"/>
            </p:cNvPicPr>
            <p:nvPr/>
          </p:nvPicPr>
          <p:blipFill>
            <a:blip r:embed="rId4"/>
            <a:stretch>
              <a:fillRect/>
            </a:stretch>
          </p:blipFill>
          <p:spPr>
            <a:xfrm>
              <a:off x="477842" y="1500026"/>
              <a:ext cx="191250" cy="180000"/>
            </a:xfrm>
            <a:prstGeom prst="rect">
              <a:avLst/>
            </a:prstGeom>
          </p:spPr>
        </p:pic>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160" y="4372436"/>
            <a:ext cx="5858752" cy="115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Resim 19"/>
          <p:cNvPicPr>
            <a:picLocks noChangeAspect="1"/>
          </p:cNvPicPr>
          <p:nvPr/>
        </p:nvPicPr>
        <p:blipFill>
          <a:blip r:embed="rId4"/>
          <a:stretch>
            <a:fillRect/>
          </a:stretch>
        </p:blipFill>
        <p:spPr>
          <a:xfrm>
            <a:off x="473191" y="4526618"/>
            <a:ext cx="191250" cy="180000"/>
          </a:xfrm>
          <a:prstGeom prst="rect">
            <a:avLst/>
          </a:prstGeom>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441" y="5530502"/>
            <a:ext cx="6606077" cy="75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07" y="5732881"/>
            <a:ext cx="188913"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4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50"/>
                                        <p:tgtEl>
                                          <p:spTgt spid="2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300"/>
                                        <p:tgtEl>
                                          <p:spTgt spid="16"/>
                                        </p:tgtEl>
                                      </p:cBhvr>
                                    </p:animEffect>
                                  </p:childTnLst>
                                </p:cTn>
                              </p:par>
                            </p:childTnLst>
                          </p:cTn>
                        </p:par>
                        <p:par>
                          <p:cTn id="29" fill="hold">
                            <p:stCondLst>
                              <p:cond delay="1550"/>
                            </p:stCondLst>
                            <p:childTnLst>
                              <p:par>
                                <p:cTn id="30" presetID="2" presetClass="entr" presetSubtype="2"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250" fill="hold"/>
                                        <p:tgtEl>
                                          <p:spTgt spid="42"/>
                                        </p:tgtEl>
                                        <p:attrNameLst>
                                          <p:attrName>ppt_x</p:attrName>
                                        </p:attrNameLst>
                                      </p:cBhvr>
                                      <p:tavLst>
                                        <p:tav tm="0">
                                          <p:val>
                                            <p:strVal val="1+#ppt_w/2"/>
                                          </p:val>
                                        </p:tav>
                                        <p:tav tm="100000">
                                          <p:val>
                                            <p:strVal val="#ppt_x"/>
                                          </p:val>
                                        </p:tav>
                                      </p:tavLst>
                                    </p:anim>
                                    <p:anim calcmode="lin" valueType="num">
                                      <p:cBhvr additive="base">
                                        <p:cTn id="33" dur="250" fill="hold"/>
                                        <p:tgtEl>
                                          <p:spTgt spid="4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5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250" fill="hold"/>
                                        <p:tgtEl>
                                          <p:spTgt spid="43"/>
                                        </p:tgtEl>
                                        <p:attrNameLst>
                                          <p:attrName>ppt_x</p:attrName>
                                        </p:attrNameLst>
                                      </p:cBhvr>
                                      <p:tavLst>
                                        <p:tav tm="0">
                                          <p:val>
                                            <p:strVal val="1+#ppt_w/2"/>
                                          </p:val>
                                        </p:tav>
                                        <p:tav tm="100000">
                                          <p:val>
                                            <p:strVal val="#ppt_x"/>
                                          </p:val>
                                        </p:tav>
                                      </p:tavLst>
                                    </p:anim>
                                    <p:anim calcmode="lin" valueType="num">
                                      <p:cBhvr additive="base">
                                        <p:cTn id="3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109000"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421641"/>
            <a:ext cx="7923284" cy="1015663"/>
          </a:xfrm>
          <a:prstGeom prst="rect">
            <a:avLst/>
          </a:prstGeom>
          <a:noFill/>
        </p:spPr>
        <p:txBody>
          <a:bodyPr wrap="square" rtlCol="0">
            <a:spAutoFit/>
          </a:bodyPr>
          <a:lstStyle/>
          <a:p>
            <a:r>
              <a:rPr lang="tr-TR" sz="6000" b="1" dirty="0">
                <a:solidFill>
                  <a:prstClr val="black"/>
                </a:solidFill>
              </a:rPr>
              <a:t>En genç kurbanlar</a:t>
            </a:r>
          </a:p>
        </p:txBody>
      </p:sp>
      <p:grpSp>
        <p:nvGrpSpPr>
          <p:cNvPr id="29" name="Grup 28"/>
          <p:cNvGrpSpPr/>
          <p:nvPr/>
        </p:nvGrpSpPr>
        <p:grpSpPr>
          <a:xfrm>
            <a:off x="554927" y="1822323"/>
            <a:ext cx="8119290" cy="1477328"/>
            <a:chOff x="554927" y="1881525"/>
            <a:chExt cx="8119290" cy="1477328"/>
          </a:xfrm>
        </p:grpSpPr>
        <p:sp>
          <p:nvSpPr>
            <p:cNvPr id="30" name="Metin kutusu 29"/>
            <p:cNvSpPr txBox="1"/>
            <p:nvPr/>
          </p:nvSpPr>
          <p:spPr>
            <a:xfrm>
              <a:off x="746177" y="1881525"/>
              <a:ext cx="7928040" cy="1477328"/>
            </a:xfrm>
            <a:prstGeom prst="rect">
              <a:avLst/>
            </a:prstGeom>
            <a:noFill/>
          </p:spPr>
          <p:txBody>
            <a:bodyPr wrap="square" rtlCol="0">
              <a:spAutoFit/>
            </a:bodyPr>
            <a:lstStyle/>
            <a:p>
              <a:r>
                <a:rPr lang="tr-TR" dirty="0">
                  <a:solidFill>
                    <a:srgbClr val="575757"/>
                  </a:solidFill>
                </a:rPr>
                <a:t>Hamile kişiler tarafından tüketildiğinde alkol, kan dolaşımına girer ve</a:t>
              </a:r>
            </a:p>
            <a:p>
              <a:r>
                <a:rPr lang="tr-TR" dirty="0">
                  <a:solidFill>
                    <a:srgbClr val="575757"/>
                  </a:solidFill>
                </a:rPr>
                <a:t>plasentayı geçerek fetüse  (doğmamış bebek) ulaşır. Alkol, bir fetüse </a:t>
              </a:r>
            </a:p>
            <a:p>
              <a:r>
                <a:rPr lang="tr-TR" dirty="0">
                  <a:solidFill>
                    <a:srgbClr val="575757"/>
                  </a:solidFill>
                </a:rPr>
                <a:t>hamileliğin herhangi bir aşamasında zarar verebilir;  ancak genelde</a:t>
              </a:r>
            </a:p>
            <a:p>
              <a:r>
                <a:rPr lang="tr-TR" dirty="0">
                  <a:solidFill>
                    <a:srgbClr val="575757"/>
                  </a:solidFill>
                </a:rPr>
                <a:t>hamilelik en erken 2 – 3 ay içinde fark edildiğinden, bebek en ciddi</a:t>
              </a:r>
            </a:p>
            <a:p>
              <a:r>
                <a:rPr lang="tr-TR" dirty="0">
                  <a:solidFill>
                    <a:srgbClr val="575757"/>
                  </a:solidFill>
                </a:rPr>
                <a:t>zararı bu ilk birkaç ay içinde görür. </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B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39" name="Grup 38"/>
          <p:cNvGrpSpPr/>
          <p:nvPr/>
        </p:nvGrpSpPr>
        <p:grpSpPr>
          <a:xfrm>
            <a:off x="554927" y="3495667"/>
            <a:ext cx="7464948" cy="1200329"/>
            <a:chOff x="554927" y="1881525"/>
            <a:chExt cx="7464948" cy="1200329"/>
          </a:xfrm>
        </p:grpSpPr>
        <p:sp>
          <p:nvSpPr>
            <p:cNvPr id="40" name="Metin kutusu 39"/>
            <p:cNvSpPr txBox="1"/>
            <p:nvPr/>
          </p:nvSpPr>
          <p:spPr>
            <a:xfrm>
              <a:off x="746177" y="1881525"/>
              <a:ext cx="7273698" cy="1200329"/>
            </a:xfrm>
            <a:prstGeom prst="rect">
              <a:avLst/>
            </a:prstGeom>
            <a:noFill/>
          </p:spPr>
          <p:txBody>
            <a:bodyPr wrap="square" rtlCol="0">
              <a:spAutoFit/>
            </a:bodyPr>
            <a:lstStyle/>
            <a:p>
              <a:r>
                <a:rPr lang="tr-TR" dirty="0">
                  <a:solidFill>
                    <a:srgbClr val="575757"/>
                  </a:solidFill>
                </a:rPr>
                <a:t>Büyüme eksiklikleri, yüz anormallikleri, iç ve dış organlarda sorunlar,</a:t>
              </a:r>
            </a:p>
            <a:p>
              <a:r>
                <a:rPr lang="tr-TR" dirty="0">
                  <a:solidFill>
                    <a:srgbClr val="575757"/>
                  </a:solidFill>
                </a:rPr>
                <a:t>beyin ve sinir sistemi zararları, uyku ve yeme bozuklukları, öğrenme problemleri, dikkat eksikliği ve </a:t>
              </a:r>
              <a:r>
                <a:rPr lang="tr-TR" dirty="0" err="1">
                  <a:solidFill>
                    <a:srgbClr val="575757"/>
                  </a:solidFill>
                </a:rPr>
                <a:t>hiperaktivite</a:t>
              </a:r>
              <a:r>
                <a:rPr lang="tr-TR" dirty="0">
                  <a:solidFill>
                    <a:srgbClr val="575757"/>
                  </a:solidFill>
                </a:rPr>
                <a:t> bozukluğu gibi birçok</a:t>
              </a:r>
            </a:p>
            <a:p>
              <a:r>
                <a:rPr lang="tr-TR" dirty="0">
                  <a:solidFill>
                    <a:srgbClr val="575757"/>
                  </a:solidFill>
                </a:rPr>
                <a:t>doğum kusurunun alkole bağlı olarak risk seviyesi yükselir.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54297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10008066" y="4829"/>
            <a:ext cx="2193459" cy="6865356"/>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solidFill>
                  <a:prstClr val="black"/>
                </a:solidFill>
              </a:rPr>
              <a:t>Yanlış bilinenler</a:t>
            </a:r>
          </a:p>
        </p:txBody>
      </p:sp>
      <p:grpSp>
        <p:nvGrpSpPr>
          <p:cNvPr id="29" name="Grup 28"/>
          <p:cNvGrpSpPr/>
          <p:nvPr/>
        </p:nvGrpSpPr>
        <p:grpSpPr>
          <a:xfrm>
            <a:off x="650551" y="1454754"/>
            <a:ext cx="9042461" cy="1477328"/>
            <a:chOff x="554927" y="1881525"/>
            <a:chExt cx="9138086" cy="1477328"/>
          </a:xfrm>
        </p:grpSpPr>
        <p:sp>
          <p:nvSpPr>
            <p:cNvPr id="30" name="Metin kutusu 29"/>
            <p:cNvSpPr txBox="1"/>
            <p:nvPr/>
          </p:nvSpPr>
          <p:spPr>
            <a:xfrm>
              <a:off x="746177" y="1881525"/>
              <a:ext cx="8946836" cy="1477328"/>
            </a:xfrm>
            <a:prstGeom prst="rect">
              <a:avLst/>
            </a:prstGeom>
            <a:noFill/>
          </p:spPr>
          <p:txBody>
            <a:bodyPr wrap="square" rtlCol="0">
              <a:spAutoFit/>
            </a:bodyPr>
            <a:lstStyle/>
            <a:p>
              <a:r>
                <a:rPr lang="tr-TR" b="1" dirty="0">
                  <a:solidFill>
                    <a:srgbClr val="E61F4F"/>
                  </a:solidFill>
                </a:rPr>
                <a:t>İddia ederler ki...</a:t>
              </a:r>
            </a:p>
            <a:p>
              <a:r>
                <a:rPr lang="tr-TR" dirty="0">
                  <a:solidFill>
                    <a:srgbClr val="575757"/>
                  </a:solidFill>
                </a:rPr>
                <a:t>“Alkol, uykuyu düzenler.”</a:t>
              </a:r>
            </a:p>
            <a:p>
              <a:r>
                <a:rPr lang="tr-TR" dirty="0">
                  <a:solidFill>
                    <a:srgbClr val="575757"/>
                  </a:solidFill>
                </a:rPr>
                <a:t>Yanlış! Alkol kullanımı, oluşturduğu gevşekliğin etkisiyle uyku verebilir. Ancak alkol kullanan kişinin uyku düzeni ve kalitesi bozulur. Alkolün etkisiyle uyunan uyku, tam anlamıyla</a:t>
              </a:r>
            </a:p>
            <a:p>
              <a:r>
                <a:rPr lang="tr-TR" dirty="0">
                  <a:solidFill>
                    <a:srgbClr val="575757"/>
                  </a:solidFill>
                </a:rPr>
                <a:t>kaliteli bir uyku olmadığı için kişi aslında uykusuz kalır.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2924925"/>
            <a:ext cx="7464948" cy="923330"/>
            <a:chOff x="554927" y="1881525"/>
            <a:chExt cx="7464948" cy="923330"/>
          </a:xfrm>
        </p:grpSpPr>
        <p:sp>
          <p:nvSpPr>
            <p:cNvPr id="40" name="Metin kutusu 39"/>
            <p:cNvSpPr txBox="1"/>
            <p:nvPr/>
          </p:nvSpPr>
          <p:spPr>
            <a:xfrm>
              <a:off x="746177" y="1881525"/>
              <a:ext cx="7273698" cy="923330"/>
            </a:xfrm>
            <a:prstGeom prst="rect">
              <a:avLst/>
            </a:prstGeom>
            <a:noFill/>
          </p:spPr>
          <p:txBody>
            <a:bodyPr wrap="square" rtlCol="0">
              <a:spAutoFit/>
            </a:bodyPr>
            <a:lstStyle/>
            <a:p>
              <a:r>
                <a:rPr lang="tr-TR" b="1" dirty="0">
                  <a:solidFill>
                    <a:srgbClr val="E61F4F"/>
                  </a:solidFill>
                </a:rPr>
                <a:t>Söylentiye göre...</a:t>
              </a:r>
            </a:p>
            <a:p>
              <a:r>
                <a:rPr lang="tr-TR" dirty="0">
                  <a:solidFill>
                    <a:srgbClr val="575757"/>
                  </a:solidFill>
                </a:rPr>
                <a:t>"Alkol, cinsel gücü arttırır! Yanlış!</a:t>
              </a:r>
            </a:p>
            <a:p>
              <a:r>
                <a:rPr lang="tr-TR" dirty="0">
                  <a:solidFill>
                    <a:srgbClr val="575757"/>
                  </a:solidFill>
                </a:rPr>
                <a:t>Aksine erkeklerde cinsel gücü azaltır ve iktidarsızlığa sebep olur.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3855096"/>
            <a:ext cx="7464948" cy="1200329"/>
            <a:chOff x="554927" y="1881525"/>
            <a:chExt cx="7464948" cy="1200329"/>
          </a:xfrm>
        </p:grpSpPr>
        <p:sp>
          <p:nvSpPr>
            <p:cNvPr id="45" name="Metin kutusu 44"/>
            <p:cNvSpPr txBox="1"/>
            <p:nvPr/>
          </p:nvSpPr>
          <p:spPr>
            <a:xfrm>
              <a:off x="746177" y="1881525"/>
              <a:ext cx="7273698" cy="1200329"/>
            </a:xfrm>
            <a:prstGeom prst="rect">
              <a:avLst/>
            </a:prstGeom>
            <a:noFill/>
          </p:spPr>
          <p:txBody>
            <a:bodyPr wrap="square" rtlCol="0">
              <a:spAutoFit/>
            </a:bodyPr>
            <a:lstStyle/>
            <a:p>
              <a:r>
                <a:rPr lang="tr-TR" b="1" dirty="0">
                  <a:solidFill>
                    <a:srgbClr val="E61F4F"/>
                  </a:solidFill>
                </a:rPr>
                <a:t>Deseler de...</a:t>
              </a:r>
            </a:p>
            <a:p>
              <a:r>
                <a:rPr lang="tr-TR" dirty="0">
                  <a:solidFill>
                    <a:srgbClr val="575757"/>
                  </a:solidFill>
                </a:rPr>
                <a:t>“Alkol, iştah açıcıdır.” Yanlış!</a:t>
              </a:r>
            </a:p>
            <a:p>
              <a:r>
                <a:rPr lang="tr-TR" dirty="0">
                  <a:solidFill>
                    <a:srgbClr val="575757"/>
                  </a:solidFill>
                </a:rPr>
                <a:t>Alkollü içkiler iştah açmaz. Aksine mide rahatsızlıklarına ve sindirim</a:t>
              </a:r>
            </a:p>
            <a:p>
              <a:r>
                <a:rPr lang="tr-TR" dirty="0">
                  <a:solidFill>
                    <a:srgbClr val="575757"/>
                  </a:solidFill>
                </a:rPr>
                <a:t>bozukluğuna sebep olur.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pic>
        <p:nvPicPr>
          <p:cNvPr id="6" name="Resim 5"/>
          <p:cNvPicPr>
            <a:picLocks noChangeAspect="1"/>
          </p:cNvPicPr>
          <p:nvPr/>
        </p:nvPicPr>
        <p:blipFill>
          <a:blip r:embed="rId5"/>
          <a:stretch>
            <a:fillRect/>
          </a:stretch>
        </p:blipFill>
        <p:spPr>
          <a:xfrm>
            <a:off x="9154187" y="912088"/>
            <a:ext cx="2411041" cy="2122892"/>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30" y="5092123"/>
            <a:ext cx="6902360" cy="145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94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childTnLst>
                                </p:cTn>
                              </p:par>
                            </p:childTnLst>
                          </p:cTn>
                        </p:par>
                        <p:par>
                          <p:cTn id="25" fill="hold">
                            <p:stCondLst>
                              <p:cond delay="125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250"/>
                                        <p:tgtEl>
                                          <p:spTgt spid="39"/>
                                        </p:tgtEl>
                                      </p:cBhvr>
                                    </p:animEffect>
                                  </p:childTnLst>
                                </p:cTn>
                              </p:par>
                            </p:childTnLst>
                          </p:cTn>
                        </p:par>
                        <p:par>
                          <p:cTn id="39" fill="hold">
                            <p:stCondLst>
                              <p:cond delay="2250"/>
                            </p:stCondLst>
                            <p:childTnLst>
                              <p:par>
                                <p:cTn id="40" presetID="10" presetClass="entr" presetSubtype="0"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8377518" y="202962"/>
            <a:ext cx="3702864" cy="3564759"/>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r="-3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496253"/>
            <a:ext cx="6713851" cy="707886"/>
          </a:xfrm>
          <a:prstGeom prst="rect">
            <a:avLst/>
          </a:prstGeom>
          <a:noFill/>
        </p:spPr>
        <p:txBody>
          <a:bodyPr wrap="square" rtlCol="0">
            <a:spAutoFit/>
          </a:bodyPr>
          <a:lstStyle/>
          <a:p>
            <a:r>
              <a:rPr lang="tr-TR" sz="4000" b="1" dirty="0">
                <a:solidFill>
                  <a:prstClr val="black"/>
                </a:solidFill>
              </a:rPr>
              <a:t>Alkol neleri değiştirir?</a:t>
            </a:r>
          </a:p>
        </p:txBody>
      </p:sp>
      <p:sp>
        <p:nvSpPr>
          <p:cNvPr id="20" name="Metin kutusu 19"/>
          <p:cNvSpPr txBox="1"/>
          <p:nvPr/>
        </p:nvSpPr>
        <p:spPr>
          <a:xfrm>
            <a:off x="209325" y="1204847"/>
            <a:ext cx="2136611" cy="400110"/>
          </a:xfrm>
          <a:prstGeom prst="rect">
            <a:avLst/>
          </a:prstGeom>
          <a:noFill/>
        </p:spPr>
        <p:txBody>
          <a:bodyPr wrap="none" rtlCol="0">
            <a:spAutoFit/>
          </a:bodyPr>
          <a:lstStyle/>
          <a:p>
            <a:r>
              <a:rPr lang="tr-TR" sz="2000" b="1" dirty="0">
                <a:solidFill>
                  <a:srgbClr val="575757"/>
                </a:solidFill>
              </a:rPr>
              <a:t>Fiziksel Değişimler</a:t>
            </a:r>
          </a:p>
        </p:txBody>
      </p:sp>
      <p:grpSp>
        <p:nvGrpSpPr>
          <p:cNvPr id="14" name="Grup 13"/>
          <p:cNvGrpSpPr/>
          <p:nvPr/>
        </p:nvGrpSpPr>
        <p:grpSpPr>
          <a:xfrm>
            <a:off x="356650" y="1604957"/>
            <a:ext cx="5778760" cy="369332"/>
            <a:chOff x="554927" y="1881525"/>
            <a:chExt cx="5778760" cy="369332"/>
          </a:xfrm>
        </p:grpSpPr>
        <p:sp>
          <p:nvSpPr>
            <p:cNvPr id="16" name="Metin kutusu 15"/>
            <p:cNvSpPr txBox="1"/>
            <p:nvPr/>
          </p:nvSpPr>
          <p:spPr>
            <a:xfrm>
              <a:off x="746176" y="1881525"/>
              <a:ext cx="5587511" cy="369332"/>
            </a:xfrm>
            <a:prstGeom prst="rect">
              <a:avLst/>
            </a:prstGeom>
            <a:noFill/>
          </p:spPr>
          <p:txBody>
            <a:bodyPr wrap="square" rtlCol="0">
              <a:spAutoFit/>
            </a:bodyPr>
            <a:lstStyle/>
            <a:p>
              <a:r>
                <a:rPr lang="tr-TR" dirty="0">
                  <a:solidFill>
                    <a:srgbClr val="575757"/>
                  </a:solidFill>
                </a:rPr>
                <a:t>Kanlanmış ve kızarık gözler.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18" name="Grup 17"/>
          <p:cNvGrpSpPr/>
          <p:nvPr/>
        </p:nvGrpSpPr>
        <p:grpSpPr>
          <a:xfrm>
            <a:off x="440087" y="2014178"/>
            <a:ext cx="5778760" cy="369332"/>
            <a:chOff x="554927" y="1881525"/>
            <a:chExt cx="5778760" cy="369332"/>
          </a:xfrm>
        </p:grpSpPr>
        <p:sp>
          <p:nvSpPr>
            <p:cNvPr id="19" name="Metin kutusu 18"/>
            <p:cNvSpPr txBox="1"/>
            <p:nvPr/>
          </p:nvSpPr>
          <p:spPr>
            <a:xfrm>
              <a:off x="746176" y="1881525"/>
              <a:ext cx="5587511" cy="369332"/>
            </a:xfrm>
            <a:prstGeom prst="rect">
              <a:avLst/>
            </a:prstGeom>
            <a:noFill/>
          </p:spPr>
          <p:txBody>
            <a:bodyPr wrap="square" rtlCol="0">
              <a:spAutoFit/>
            </a:bodyPr>
            <a:lstStyle/>
            <a:p>
              <a:r>
                <a:rPr lang="tr-TR" dirty="0">
                  <a:solidFill>
                    <a:srgbClr val="575757"/>
                  </a:solidFill>
                </a:rPr>
                <a:t>Uykusuzluk ya da aşırı uyuma ve kronik yorgunluk.</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71839" y="2393628"/>
            <a:ext cx="5778760" cy="369332"/>
            <a:chOff x="554927" y="1881525"/>
            <a:chExt cx="5778760" cy="369332"/>
          </a:xfrm>
        </p:grpSpPr>
        <p:sp>
          <p:nvSpPr>
            <p:cNvPr id="27" name="Metin kutusu 26"/>
            <p:cNvSpPr txBox="1"/>
            <p:nvPr/>
          </p:nvSpPr>
          <p:spPr>
            <a:xfrm>
              <a:off x="746176" y="1881525"/>
              <a:ext cx="5587511" cy="369332"/>
            </a:xfrm>
            <a:prstGeom prst="rect">
              <a:avLst/>
            </a:prstGeom>
            <a:noFill/>
          </p:spPr>
          <p:txBody>
            <a:bodyPr wrap="square" rtlCol="0">
              <a:spAutoFit/>
            </a:bodyPr>
            <a:lstStyle/>
            <a:p>
              <a:r>
                <a:rPr lang="tr-TR" dirty="0">
                  <a:solidFill>
                    <a:srgbClr val="575757"/>
                  </a:solidFill>
                </a:rPr>
                <a:t>El-göz koordinasyonunda bozulmalar.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692532" y="2845502"/>
            <a:ext cx="5778760" cy="646331"/>
            <a:chOff x="554927" y="1881525"/>
            <a:chExt cx="5778760" cy="646331"/>
          </a:xfrm>
        </p:grpSpPr>
        <p:sp>
          <p:nvSpPr>
            <p:cNvPr id="31" name="Metin kutusu 30"/>
            <p:cNvSpPr txBox="1"/>
            <p:nvPr/>
          </p:nvSpPr>
          <p:spPr>
            <a:xfrm>
              <a:off x="746176" y="1881525"/>
              <a:ext cx="5587511" cy="646331"/>
            </a:xfrm>
            <a:prstGeom prst="rect">
              <a:avLst/>
            </a:prstGeom>
            <a:noFill/>
          </p:spPr>
          <p:txBody>
            <a:bodyPr wrap="square" rtlCol="0">
              <a:spAutoFit/>
            </a:bodyPr>
            <a:lstStyle/>
            <a:p>
              <a:r>
                <a:rPr lang="tr-TR" dirty="0">
                  <a:solidFill>
                    <a:srgbClr val="575757"/>
                  </a:solidFill>
                </a:rPr>
                <a:t>Sık sık ortaya çıkan baş ağrısı, kusma ve özellikle sabahları seslere karşı aşırı duyarlılık.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3037" y="4014577"/>
            <a:ext cx="22987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3037" y="4404064"/>
            <a:ext cx="56388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6107" y="4810426"/>
            <a:ext cx="6347812" cy="54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7193" y="4551152"/>
            <a:ext cx="188913"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852" y="3499434"/>
            <a:ext cx="365363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336" y="4036009"/>
            <a:ext cx="5780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4316" y="4404064"/>
            <a:ext cx="5780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3531" y="4858919"/>
            <a:ext cx="5780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0443" y="5292332"/>
            <a:ext cx="5780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5600" y="6191249"/>
            <a:ext cx="5780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0414" y="5777704"/>
            <a:ext cx="5780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7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250" fill="hold"/>
                                        <p:tgtEl>
                                          <p:spTgt spid="42"/>
                                        </p:tgtEl>
                                        <p:attrNameLst>
                                          <p:attrName>ppt_x</p:attrName>
                                        </p:attrNameLst>
                                      </p:cBhvr>
                                      <p:tavLst>
                                        <p:tav tm="0">
                                          <p:val>
                                            <p:strVal val="1+#ppt_w/2"/>
                                          </p:val>
                                        </p:tav>
                                        <p:tav tm="100000">
                                          <p:val>
                                            <p:strVal val="#ppt_x"/>
                                          </p:val>
                                        </p:tav>
                                      </p:tavLst>
                                    </p:anim>
                                    <p:anim calcmode="lin" valueType="num">
                                      <p:cBhvr additive="base">
                                        <p:cTn id="25" dur="250" fill="hold"/>
                                        <p:tgtEl>
                                          <p:spTgt spid="42"/>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250"/>
                                        <p:tgtEl>
                                          <p:spTgt spid="2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6000" t="-22000" r="-1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481179"/>
            <a:ext cx="7697823" cy="1323439"/>
          </a:xfrm>
          <a:prstGeom prst="rect">
            <a:avLst/>
          </a:prstGeom>
          <a:noFill/>
        </p:spPr>
        <p:txBody>
          <a:bodyPr wrap="square" rtlCol="0">
            <a:spAutoFit/>
          </a:bodyPr>
          <a:lstStyle/>
          <a:p>
            <a:r>
              <a:rPr lang="tr-TR" sz="4000" b="1" dirty="0">
                <a:solidFill>
                  <a:prstClr val="black"/>
                </a:solidFill>
              </a:rPr>
              <a:t>Riskli durumlardan</a:t>
            </a:r>
          </a:p>
          <a:p>
            <a:r>
              <a:rPr lang="tr-TR" sz="4000" b="1" dirty="0">
                <a:solidFill>
                  <a:prstClr val="black"/>
                </a:solidFill>
              </a:rPr>
              <a:t>kurtulmak</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B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39" name="Grup 38"/>
          <p:cNvGrpSpPr/>
          <p:nvPr/>
        </p:nvGrpSpPr>
        <p:grpSpPr>
          <a:xfrm>
            <a:off x="356650" y="1624618"/>
            <a:ext cx="7471975" cy="923330"/>
            <a:chOff x="356650" y="1709915"/>
            <a:chExt cx="7471975" cy="923330"/>
          </a:xfrm>
        </p:grpSpPr>
        <p:sp>
          <p:nvSpPr>
            <p:cNvPr id="40" name="Metin kutusu 39"/>
            <p:cNvSpPr txBox="1"/>
            <p:nvPr/>
          </p:nvSpPr>
          <p:spPr>
            <a:xfrm>
              <a:off x="554927" y="1709915"/>
              <a:ext cx="7273698" cy="923330"/>
            </a:xfrm>
            <a:prstGeom prst="rect">
              <a:avLst/>
            </a:prstGeom>
            <a:noFill/>
          </p:spPr>
          <p:txBody>
            <a:bodyPr wrap="square" rtlCol="0">
              <a:spAutoFit/>
            </a:bodyPr>
            <a:lstStyle/>
            <a:p>
              <a:r>
                <a:rPr lang="tr-TR" b="1" dirty="0">
                  <a:solidFill>
                    <a:prstClr val="black">
                      <a:lumMod val="65000"/>
                      <a:lumOff val="35000"/>
                    </a:prstClr>
                  </a:solidFill>
                </a:rPr>
                <a:t>“Hayır!” diyebilirsiniz: </a:t>
              </a:r>
            </a:p>
            <a:p>
              <a:r>
                <a:rPr lang="tr-TR" dirty="0">
                  <a:solidFill>
                    <a:srgbClr val="575757"/>
                  </a:solidFill>
                </a:rPr>
                <a:t>Alkol veya bağımlılık yapıcı maddelerle ilgili bir teklif geldiğinde verebileceğiniz en kısa ve net cevap “Hayır!” demektir.</a:t>
              </a:r>
            </a:p>
          </p:txBody>
        </p:sp>
        <p:pic>
          <p:nvPicPr>
            <p:cNvPr id="41" name="Resim 40"/>
            <p:cNvPicPr>
              <a:picLocks noChangeAspect="1"/>
            </p:cNvPicPr>
            <p:nvPr/>
          </p:nvPicPr>
          <p:blipFill>
            <a:blip r:embed="rId4"/>
            <a:stretch>
              <a:fillRect/>
            </a:stretch>
          </p:blipFill>
          <p:spPr>
            <a:xfrm>
              <a:off x="356650" y="1811580"/>
              <a:ext cx="191250" cy="180000"/>
            </a:xfrm>
            <a:prstGeom prst="rect">
              <a:avLst/>
            </a:prstGeom>
          </p:spPr>
        </p:pic>
      </p:gr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275" y="2547948"/>
            <a:ext cx="7462837"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836" y="3736099"/>
            <a:ext cx="7467600"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401" y="4947231"/>
            <a:ext cx="7016750" cy="165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8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250" fill="hold"/>
                                        <p:tgtEl>
                                          <p:spTgt spid="42"/>
                                        </p:tgtEl>
                                        <p:attrNameLst>
                                          <p:attrName>ppt_x</p:attrName>
                                        </p:attrNameLst>
                                      </p:cBhvr>
                                      <p:tavLst>
                                        <p:tav tm="0">
                                          <p:val>
                                            <p:strVal val="1+#ppt_w/2"/>
                                          </p:val>
                                        </p:tav>
                                        <p:tav tm="100000">
                                          <p:val>
                                            <p:strVal val="#ppt_x"/>
                                          </p:val>
                                        </p:tav>
                                      </p:tavLst>
                                    </p:anim>
                                    <p:anim calcmode="lin" valueType="num">
                                      <p:cBhvr additive="base">
                                        <p:cTn id="25" dur="250" fill="hold"/>
                                        <p:tgtEl>
                                          <p:spTgt spid="4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250" fill="hold"/>
                                        <p:tgtEl>
                                          <p:spTgt spid="43"/>
                                        </p:tgtEl>
                                        <p:attrNameLst>
                                          <p:attrName>ppt_x</p:attrName>
                                        </p:attrNameLst>
                                      </p:cBhvr>
                                      <p:tavLst>
                                        <p:tav tm="0">
                                          <p:val>
                                            <p:strVal val="1+#ppt_w/2"/>
                                          </p:val>
                                        </p:tav>
                                        <p:tav tm="100000">
                                          <p:val>
                                            <p:strVal val="#ppt_x"/>
                                          </p:val>
                                        </p:tav>
                                      </p:tavLst>
                                    </p:anim>
                                    <p:anim calcmode="lin" valueType="num">
                                      <p:cBhvr additive="base">
                                        <p:cTn id="29" dur="250" fill="hold"/>
                                        <p:tgtEl>
                                          <p:spTgt spid="43"/>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49" y="388099"/>
            <a:ext cx="10397209" cy="584775"/>
          </a:xfrm>
          <a:prstGeom prst="rect">
            <a:avLst/>
          </a:prstGeom>
          <a:noFill/>
        </p:spPr>
        <p:txBody>
          <a:bodyPr wrap="square" rtlCol="0">
            <a:spAutoFit/>
          </a:bodyPr>
          <a:lstStyle/>
          <a:p>
            <a:r>
              <a:rPr lang="tr-TR" sz="3200" b="1" dirty="0">
                <a:solidFill>
                  <a:prstClr val="black"/>
                </a:solidFill>
              </a:rPr>
              <a:t>Alkol kullanımına </a:t>
            </a:r>
            <a:r>
              <a:rPr lang="tr-TR" sz="3200" b="1" dirty="0" smtClean="0">
                <a:solidFill>
                  <a:prstClr val="black"/>
                </a:solidFill>
              </a:rPr>
              <a:t>dönük </a:t>
            </a:r>
            <a:r>
              <a:rPr lang="tr-TR" sz="3200" b="1" dirty="0">
                <a:solidFill>
                  <a:prstClr val="black"/>
                </a:solidFill>
              </a:rPr>
              <a:t>yapılan </a:t>
            </a:r>
            <a:r>
              <a:rPr lang="tr-TR" sz="3200" b="1" dirty="0" smtClean="0">
                <a:solidFill>
                  <a:prstClr val="black"/>
                </a:solidFill>
              </a:rPr>
              <a:t>son yasal düzenlemeler</a:t>
            </a:r>
            <a:endParaRPr lang="tr-TR" sz="3200" b="1" dirty="0">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pic>
        <p:nvPicPr>
          <p:cNvPr id="2" name="Resim 1"/>
          <p:cNvPicPr>
            <a:picLocks noChangeAspect="1"/>
          </p:cNvPicPr>
          <p:nvPr/>
        </p:nvPicPr>
        <p:blipFill>
          <a:blip r:embed="rId3"/>
          <a:stretch>
            <a:fillRect/>
          </a:stretch>
        </p:blipFill>
        <p:spPr>
          <a:xfrm>
            <a:off x="8777968" y="1111001"/>
            <a:ext cx="2961429" cy="2108717"/>
          </a:xfrm>
          <a:prstGeom prst="rect">
            <a:avLst/>
          </a:prstGeom>
        </p:spPr>
      </p:pic>
      <p:grpSp>
        <p:nvGrpSpPr>
          <p:cNvPr id="3" name="Grup 2"/>
          <p:cNvGrpSpPr/>
          <p:nvPr/>
        </p:nvGrpSpPr>
        <p:grpSpPr>
          <a:xfrm>
            <a:off x="224134" y="1143259"/>
            <a:ext cx="8553834" cy="707886"/>
            <a:chOff x="554927" y="2327091"/>
            <a:chExt cx="6718848" cy="797356"/>
          </a:xfrm>
        </p:grpSpPr>
        <p:sp>
          <p:nvSpPr>
            <p:cNvPr id="16" name="Metin kutusu 15"/>
            <p:cNvSpPr txBox="1"/>
            <p:nvPr/>
          </p:nvSpPr>
          <p:spPr>
            <a:xfrm>
              <a:off x="746177" y="2327091"/>
              <a:ext cx="6527598" cy="797356"/>
            </a:xfrm>
            <a:prstGeom prst="rect">
              <a:avLst/>
            </a:prstGeom>
            <a:noFill/>
          </p:spPr>
          <p:txBody>
            <a:bodyPr wrap="none" rtlCol="0">
              <a:spAutoFit/>
            </a:bodyPr>
            <a:lstStyle/>
            <a:p>
              <a:r>
                <a:rPr lang="tr-TR" sz="2000" dirty="0">
                  <a:solidFill>
                    <a:srgbClr val="575757"/>
                  </a:solidFill>
                </a:rPr>
                <a:t>8/6/1942 tarihli ve 4250 sayılı İspirto ve İspirtolu </a:t>
              </a:r>
              <a:r>
                <a:rPr lang="tr-TR" sz="2000" dirty="0" smtClean="0">
                  <a:solidFill>
                    <a:srgbClr val="575757"/>
                  </a:solidFill>
                </a:rPr>
                <a:t>İçkiler </a:t>
              </a:r>
              <a:r>
                <a:rPr lang="tr-TR" sz="2000" dirty="0">
                  <a:solidFill>
                    <a:srgbClr val="575757"/>
                  </a:solidFill>
                </a:rPr>
                <a:t>İnhisarı </a:t>
              </a:r>
              <a:r>
                <a:rPr lang="tr-TR" sz="2000" dirty="0" smtClean="0">
                  <a:solidFill>
                    <a:srgbClr val="575757"/>
                  </a:solidFill>
                </a:rPr>
                <a:t>Kanunu’nda</a:t>
              </a:r>
            </a:p>
            <a:p>
              <a:r>
                <a:rPr lang="tr-TR" sz="2000" dirty="0" smtClean="0">
                  <a:solidFill>
                    <a:srgbClr val="575757"/>
                  </a:solidFill>
                </a:rPr>
                <a:t> </a:t>
              </a:r>
              <a:r>
                <a:rPr lang="tr-TR" sz="2000" dirty="0">
                  <a:solidFill>
                    <a:srgbClr val="575757"/>
                  </a:solidFill>
                </a:rPr>
                <a:t>11 Haziran 2013 </a:t>
              </a:r>
              <a:r>
                <a:rPr lang="tr-TR" sz="2000" dirty="0" smtClean="0">
                  <a:solidFill>
                    <a:srgbClr val="575757"/>
                  </a:solidFill>
                </a:rPr>
                <a:t> tarihinde </a:t>
              </a:r>
              <a:r>
                <a:rPr lang="tr-TR" sz="2000" dirty="0">
                  <a:solidFill>
                    <a:srgbClr val="575757"/>
                  </a:solidFill>
                </a:rPr>
                <a:t>yapılan son düzenlemeleri şu şekilde </a:t>
              </a:r>
              <a:r>
                <a:rPr lang="tr-TR" sz="2000" dirty="0" smtClean="0">
                  <a:solidFill>
                    <a:srgbClr val="575757"/>
                  </a:solidFill>
                </a:rPr>
                <a:t>sıralayabiliriz</a:t>
              </a:r>
              <a:r>
                <a:rPr lang="tr-TR" sz="2000" dirty="0">
                  <a:solidFill>
                    <a:srgbClr val="575757"/>
                  </a:solidFill>
                </a:rPr>
                <a:t>:</a:t>
              </a:r>
            </a:p>
          </p:txBody>
        </p:sp>
        <p:pic>
          <p:nvPicPr>
            <p:cNvPr id="17" name="Resim 16"/>
            <p:cNvPicPr>
              <a:picLocks noChangeAspect="1"/>
            </p:cNvPicPr>
            <p:nvPr/>
          </p:nvPicPr>
          <p:blipFill>
            <a:blip r:embed="rId4"/>
            <a:stretch>
              <a:fillRect/>
            </a:stretch>
          </p:blipFill>
          <p:spPr>
            <a:xfrm>
              <a:off x="554927" y="2423302"/>
              <a:ext cx="191250" cy="180000"/>
            </a:xfrm>
            <a:prstGeom prst="rect">
              <a:avLst/>
            </a:prstGeom>
          </p:spPr>
        </p:pic>
      </p:gr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23" y="2100965"/>
            <a:ext cx="4753758" cy="126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50" y="3498358"/>
            <a:ext cx="6284913" cy="105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35" y="4550405"/>
            <a:ext cx="5603462" cy="172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297" y="4661421"/>
            <a:ext cx="6009225" cy="114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8436" y="3531778"/>
            <a:ext cx="5784899" cy="104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0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18"/>
          <p:cNvSpPr/>
          <p:nvPr/>
        </p:nvSpPr>
        <p:spPr>
          <a:xfrm>
            <a:off x="0" y="0"/>
            <a:ext cx="12191999" cy="6854825"/>
          </a:xfrm>
          <a:prstGeom prst="rect">
            <a:avLst/>
          </a:prstGeom>
          <a:blipFill dpi="0" rotWithShape="1">
            <a:blip r:embed="rId3"/>
            <a:srcRect/>
            <a:stretch>
              <a:fillRect l="-48000" t="-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4" name="Dikdörtgen 23"/>
          <p:cNvSpPr/>
          <p:nvPr/>
        </p:nvSpPr>
        <p:spPr>
          <a:xfrm>
            <a:off x="197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chemeClr val="accent2">
              <a:alpha val="6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7" name="Grup 16"/>
          <p:cNvGrpSpPr/>
          <p:nvPr/>
        </p:nvGrpSpPr>
        <p:grpSpPr>
          <a:xfrm>
            <a:off x="7557431" y="1022926"/>
            <a:ext cx="4048204" cy="1836889"/>
            <a:chOff x="7557431" y="1022926"/>
            <a:chExt cx="4048204" cy="1836889"/>
          </a:xfrm>
        </p:grpSpPr>
        <p:sp>
          <p:nvSpPr>
            <p:cNvPr id="18" name="Metin kutusu 17"/>
            <p:cNvSpPr txBox="1"/>
            <p:nvPr/>
          </p:nvSpPr>
          <p:spPr>
            <a:xfrm>
              <a:off x="7557431" y="1022926"/>
              <a:ext cx="3776355" cy="1015663"/>
            </a:xfrm>
            <a:prstGeom prst="rect">
              <a:avLst/>
            </a:prstGeom>
            <a:noFill/>
          </p:spPr>
          <p:txBody>
            <a:bodyPr wrap="none" rtlCol="0">
              <a:spAutoFit/>
            </a:bodyPr>
            <a:lstStyle/>
            <a:p>
              <a:pPr algn="r"/>
              <a:r>
                <a:rPr lang="tr-TR" sz="6000" b="1" dirty="0">
                  <a:solidFill>
                    <a:prstClr val="white"/>
                  </a:solidFill>
                </a:rPr>
                <a:t>uyuşturucu</a:t>
              </a:r>
            </a:p>
          </p:txBody>
        </p:sp>
        <p:sp>
          <p:nvSpPr>
            <p:cNvPr id="21" name="Metin kutusu 20"/>
            <p:cNvSpPr txBox="1"/>
            <p:nvPr/>
          </p:nvSpPr>
          <p:spPr>
            <a:xfrm>
              <a:off x="9217486" y="1792453"/>
              <a:ext cx="2319033" cy="646331"/>
            </a:xfrm>
            <a:prstGeom prst="rect">
              <a:avLst/>
            </a:prstGeom>
            <a:noFill/>
          </p:spPr>
          <p:txBody>
            <a:bodyPr wrap="none" rtlCol="0">
              <a:spAutoFit/>
            </a:bodyPr>
            <a:lstStyle/>
            <a:p>
              <a:pPr algn="r"/>
              <a:r>
                <a:rPr lang="tr-TR" sz="3600" b="1" dirty="0">
                  <a:solidFill>
                    <a:prstClr val="white"/>
                  </a:solidFill>
                </a:rPr>
                <a:t>özgürlüğün</a:t>
              </a:r>
            </a:p>
          </p:txBody>
        </p:sp>
        <p:sp>
          <p:nvSpPr>
            <p:cNvPr id="22" name="Metin kutusu 21"/>
            <p:cNvSpPr txBox="1"/>
            <p:nvPr/>
          </p:nvSpPr>
          <p:spPr>
            <a:xfrm>
              <a:off x="10491227" y="2213484"/>
              <a:ext cx="1114408" cy="646331"/>
            </a:xfrm>
            <a:prstGeom prst="rect">
              <a:avLst/>
            </a:prstGeom>
            <a:noFill/>
          </p:spPr>
          <p:txBody>
            <a:bodyPr wrap="none" rtlCol="0">
              <a:spAutoFit/>
            </a:bodyPr>
            <a:lstStyle/>
            <a:p>
              <a:pPr algn="r"/>
              <a:r>
                <a:rPr lang="tr-TR" sz="3600" b="1" dirty="0">
                  <a:solidFill>
                    <a:prstClr val="white"/>
                  </a:solidFill>
                </a:rPr>
                <a:t>sonu</a:t>
              </a:r>
            </a:p>
          </p:txBody>
        </p:sp>
      </p:grpSp>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274" y="5517897"/>
            <a:ext cx="3790950" cy="876300"/>
          </a:xfrm>
          <a:prstGeom prst="rect">
            <a:avLst/>
          </a:prstGeom>
        </p:spPr>
      </p:pic>
    </p:spTree>
    <p:extLst>
      <p:ext uri="{BB962C8B-B14F-4D97-AF65-F5344CB8AC3E}">
        <p14:creationId xmlns:p14="http://schemas.microsoft.com/office/powerpoint/2010/main" val="241009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250" fill="hold"/>
                                        <p:tgtEl>
                                          <p:spTgt spid="16"/>
                                        </p:tgtEl>
                                        <p:attrNameLst>
                                          <p:attrName>ppt_x</p:attrName>
                                        </p:attrNameLst>
                                      </p:cBhvr>
                                      <p:tavLst>
                                        <p:tav tm="0">
                                          <p:val>
                                            <p:strVal val="1+#ppt_w/2"/>
                                          </p:val>
                                        </p:tav>
                                        <p:tav tm="100000">
                                          <p:val>
                                            <p:strVal val="#ppt_x"/>
                                          </p:val>
                                        </p:tav>
                                      </p:tavLst>
                                    </p:anim>
                                    <p:anim calcmode="lin" valueType="num">
                                      <p:cBhvr additive="base">
                                        <p:cTn id="37" dur="25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125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4" grpId="0" animBg="1"/>
      <p:bldP spid="29" grpId="0" animBg="1"/>
      <p:bldP spid="30"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5912196" cy="1938992"/>
          </a:xfrm>
          <a:prstGeom prst="rect">
            <a:avLst/>
          </a:prstGeom>
          <a:noFill/>
        </p:spPr>
        <p:txBody>
          <a:bodyPr wrap="none" rtlCol="0">
            <a:spAutoFit/>
          </a:bodyPr>
          <a:lstStyle/>
          <a:p>
            <a:r>
              <a:rPr lang="tr-TR" sz="6000" b="1" dirty="0">
                <a:solidFill>
                  <a:prstClr val="black"/>
                </a:solidFill>
              </a:rPr>
              <a:t>Madde bağımlılığı</a:t>
            </a:r>
          </a:p>
          <a:p>
            <a:r>
              <a:rPr lang="tr-TR" sz="6000" b="1" dirty="0">
                <a:solidFill>
                  <a:prstClr val="black"/>
                </a:solidFill>
              </a:rPr>
              <a:t>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6" name="Metin kutusu 15"/>
          <p:cNvSpPr txBox="1"/>
          <p:nvPr/>
        </p:nvSpPr>
        <p:spPr>
          <a:xfrm>
            <a:off x="428077" y="2472563"/>
            <a:ext cx="4909229" cy="707886"/>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kullanılması.</a:t>
            </a: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 name="Dikdörtgen 2"/>
          <p:cNvSpPr/>
          <p:nvPr/>
        </p:nvSpPr>
        <p:spPr>
          <a:xfrm>
            <a:off x="428077" y="3367360"/>
            <a:ext cx="6096000" cy="646331"/>
          </a:xfrm>
          <a:prstGeom prst="rect">
            <a:avLst/>
          </a:prstGeom>
        </p:spPr>
        <p:txBody>
          <a:bodyPr>
            <a:spAutoFit/>
          </a:bodyPr>
          <a:lstStyle/>
          <a:p>
            <a:r>
              <a:rPr lang="tr-TR" dirty="0">
                <a:solidFill>
                  <a:srgbClr val="575757"/>
                </a:solidFill>
              </a:rPr>
              <a:t>Bundan zarar görüldüğü hâlde bu maddelerin</a:t>
            </a:r>
          </a:p>
          <a:p>
            <a:r>
              <a:rPr lang="tr-TR" dirty="0">
                <a:solidFill>
                  <a:srgbClr val="575757"/>
                </a:solidFill>
              </a:rPr>
              <a:t>kullanımının bırakılamamasına verilen addır.</a:t>
            </a:r>
          </a:p>
        </p:txBody>
      </p:sp>
      <p:sp>
        <p:nvSpPr>
          <p:cNvPr id="6" name="Dikdörtgen 5"/>
          <p:cNvSpPr/>
          <p:nvPr/>
        </p:nvSpPr>
        <p:spPr>
          <a:xfrm>
            <a:off x="469820" y="4161639"/>
            <a:ext cx="6096000" cy="646331"/>
          </a:xfrm>
          <a:prstGeom prst="rect">
            <a:avLst/>
          </a:prstGeom>
        </p:spPr>
        <p:txBody>
          <a:bodyPr>
            <a:spAutoFit/>
          </a:bodyPr>
          <a:lstStyle/>
          <a:p>
            <a:r>
              <a:rPr lang="tr-TR" b="1" dirty="0">
                <a:solidFill>
                  <a:srgbClr val="575757"/>
                </a:solidFill>
              </a:rPr>
              <a:t>Madde bağımlılığından korunmanın</a:t>
            </a:r>
          </a:p>
          <a:p>
            <a:r>
              <a:rPr lang="tr-TR" b="1" dirty="0">
                <a:solidFill>
                  <a:srgbClr val="575757"/>
                </a:solidFill>
              </a:rPr>
              <a:t>en iyi yolu hiç başlamamaktır.</a:t>
            </a:r>
          </a:p>
        </p:txBody>
      </p:sp>
    </p:spTree>
    <p:extLst>
      <p:ext uri="{BB962C8B-B14F-4D97-AF65-F5344CB8AC3E}">
        <p14:creationId xmlns:p14="http://schemas.microsoft.com/office/powerpoint/2010/main" val="400054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2" presetClass="entr" presetSubtype="2" fill="hold" grpId="0" nodeType="withEffect">
                                  <p:stCondLst>
                                    <p:cond delay="25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250" fill="hold"/>
                                        <p:tgtEl>
                                          <p:spTgt spid="28"/>
                                        </p:tgtEl>
                                        <p:attrNameLst>
                                          <p:attrName>ppt_x</p:attrName>
                                        </p:attrNameLst>
                                      </p:cBhvr>
                                      <p:tavLst>
                                        <p:tav tm="0">
                                          <p:val>
                                            <p:strVal val="1+#ppt_w/2"/>
                                          </p:val>
                                        </p:tav>
                                        <p:tav tm="100000">
                                          <p:val>
                                            <p:strVal val="#ppt_x"/>
                                          </p:val>
                                        </p:tav>
                                      </p:tavLst>
                                    </p:anim>
                                    <p:anim calcmode="lin" valueType="num">
                                      <p:cBhvr additive="base">
                                        <p:cTn id="39" dur="250" fill="hold"/>
                                        <p:tgtEl>
                                          <p:spTgt spid="28"/>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250" fill="hold"/>
                                        <p:tgtEl>
                                          <p:spTgt spid="17"/>
                                        </p:tgtEl>
                                        <p:attrNameLst>
                                          <p:attrName>ppt_x</p:attrName>
                                        </p:attrNameLst>
                                      </p:cBhvr>
                                      <p:tavLst>
                                        <p:tav tm="0">
                                          <p:val>
                                            <p:strVal val="1+#ppt_w/2"/>
                                          </p:val>
                                        </p:tav>
                                        <p:tav tm="100000">
                                          <p:val>
                                            <p:strVal val="#ppt_x"/>
                                          </p:val>
                                        </p:tav>
                                      </p:tavLst>
                                    </p:anim>
                                    <p:anim calcmode="lin" valueType="num">
                                      <p:cBhvr additive="base">
                                        <p:cTn id="44"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3" grpId="0" animBg="1"/>
      <p:bldP spid="14" grpId="0"/>
      <p:bldP spid="15" grpId="0" animBg="1"/>
      <p:bldP spid="16" grpId="0"/>
      <p:bldP spid="28" grpId="0" animBg="1"/>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81646" cy="1015663"/>
          </a:xfrm>
          <a:prstGeom prst="rect">
            <a:avLst/>
          </a:prstGeom>
          <a:noFill/>
        </p:spPr>
        <p:txBody>
          <a:bodyPr wrap="none" rtlCol="0">
            <a:spAutoFit/>
          </a:bodyPr>
          <a:lstStyle/>
          <a:p>
            <a:r>
              <a:rPr lang="tr-TR" sz="6000" b="1" dirty="0"/>
              <a:t>Fastfood ve </a:t>
            </a:r>
            <a:r>
              <a:rPr lang="tr-TR" sz="6000" b="1" dirty="0" err="1"/>
              <a:t>Obezite</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2585323"/>
          </a:xfrm>
          <a:prstGeom prst="rect">
            <a:avLst/>
          </a:prstGeom>
        </p:spPr>
        <p:txBody>
          <a:bodyPr>
            <a:spAutoFit/>
          </a:bodyPr>
          <a:lstStyle/>
          <a:p>
            <a:r>
              <a:rPr lang="tr-TR" dirty="0">
                <a:solidFill>
                  <a:srgbClr val="575757"/>
                </a:solidFill>
              </a:rPr>
              <a:t>Hamburger, gazlı içecekler, yağlı yiyecekler (patates kızartması), abur cubur ürünler (özellikle şekerleme, çikolata ve cips)  tüketmek sağlığımıza zarar verir. Bu ürünler karnımızı doyurabilir fakat bu, bedenimizin ihtiyaç duyduğu gıdayı aldığımız anlamına gelmez. Dolayısıyla vücudumuz zayıf düşer ve kolay hastalanırız. </a:t>
            </a:r>
          </a:p>
          <a:p>
            <a:endParaRPr lang="tr-TR" dirty="0">
              <a:solidFill>
                <a:srgbClr val="575757"/>
              </a:solidFill>
            </a:endParaRPr>
          </a:p>
          <a:p>
            <a:r>
              <a:rPr lang="tr-TR" dirty="0">
                <a:solidFill>
                  <a:srgbClr val="575757"/>
                </a:solidFill>
              </a:rPr>
              <a:t>Sağlıksız beslenmenin sonucundaysa kronik hastalıklar ve kalp-damar sistemi hastalıklarının oluşma riski artar. </a:t>
            </a:r>
          </a:p>
        </p:txBody>
      </p:sp>
    </p:spTree>
    <p:extLst>
      <p:ext uri="{BB962C8B-B14F-4D97-AF65-F5344CB8AC3E}">
        <p14:creationId xmlns:p14="http://schemas.microsoft.com/office/powerpoint/2010/main" val="22655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427977"/>
            <a:ext cx="7923284" cy="1938992"/>
          </a:xfrm>
          <a:prstGeom prst="rect">
            <a:avLst/>
          </a:prstGeom>
          <a:noFill/>
        </p:spPr>
        <p:txBody>
          <a:bodyPr wrap="square" rtlCol="0">
            <a:spAutoFit/>
          </a:bodyPr>
          <a:lstStyle/>
          <a:p>
            <a:r>
              <a:rPr lang="tr-TR" sz="6000" b="1" dirty="0">
                <a:solidFill>
                  <a:prstClr val="black"/>
                </a:solidFill>
              </a:rPr>
              <a:t>Bağımlılığın</a:t>
            </a:r>
          </a:p>
          <a:p>
            <a:r>
              <a:rPr lang="tr-TR" sz="6000" b="1" dirty="0">
                <a:solidFill>
                  <a:prstClr val="black"/>
                </a:solidFill>
              </a:rPr>
              <a:t>olumsuz etkileri</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nvGrpSpPr>
          <p:cNvPr id="25" name="Grup 24"/>
          <p:cNvGrpSpPr/>
          <p:nvPr/>
        </p:nvGrpSpPr>
        <p:grpSpPr>
          <a:xfrm>
            <a:off x="563316" y="222403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kendine güveni azalır.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269088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kontrolü zayıflar.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46538" y="3201049"/>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insani prensipleri ve değerleri yok olmaya başlar.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743501"/>
            <a:ext cx="7464948" cy="707886"/>
            <a:chOff x="554927" y="1881525"/>
            <a:chExt cx="7464948" cy="707886"/>
          </a:xfrm>
        </p:grpSpPr>
        <p:sp>
          <p:nvSpPr>
            <p:cNvPr id="40" name="Metin kutusu 39"/>
            <p:cNvSpPr txBox="1"/>
            <p:nvPr/>
          </p:nvSpPr>
          <p:spPr>
            <a:xfrm>
              <a:off x="746177" y="1881525"/>
              <a:ext cx="7273698" cy="707886"/>
            </a:xfrm>
            <a:prstGeom prst="rect">
              <a:avLst/>
            </a:prstGeom>
            <a:noFill/>
          </p:spPr>
          <p:txBody>
            <a:bodyPr wrap="square" rtlCol="0">
              <a:spAutoFit/>
            </a:bodyPr>
            <a:lstStyle/>
            <a:p>
              <a:r>
                <a:rPr lang="nn-NO" sz="2000" dirty="0">
                  <a:solidFill>
                    <a:srgbClr val="575757"/>
                  </a:solidFill>
                </a:rPr>
                <a:t>Kullandığı maddeler bağımlının vücudundaki savunma mekanizmalarını yok edip bağışıklık sistemini zayıflatır.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707886"/>
            <a:chOff x="554927" y="1881525"/>
            <a:chExt cx="7464948" cy="707886"/>
          </a:xfrm>
        </p:grpSpPr>
        <p:sp>
          <p:nvSpPr>
            <p:cNvPr id="45" name="Metin kutusu 44"/>
            <p:cNvSpPr txBox="1"/>
            <p:nvPr/>
          </p:nvSpPr>
          <p:spPr>
            <a:xfrm>
              <a:off x="746177" y="1881525"/>
              <a:ext cx="7273698" cy="707886"/>
            </a:xfrm>
            <a:prstGeom prst="rect">
              <a:avLst/>
            </a:prstGeom>
            <a:noFill/>
          </p:spPr>
          <p:txBody>
            <a:bodyPr wrap="square" rtlCol="0">
              <a:spAutoFit/>
            </a:bodyPr>
            <a:lstStyle/>
            <a:p>
              <a:r>
                <a:rPr lang="sv-SE" sz="2000" dirty="0">
                  <a:solidFill>
                    <a:srgbClr val="575757"/>
                  </a:solidFill>
                </a:rPr>
                <a:t>Bağımlının frengi, verem, AIDS, kanser, kangren, </a:t>
              </a:r>
              <a:r>
                <a:rPr lang="tr-TR" sz="2000" dirty="0">
                  <a:solidFill>
                    <a:srgbClr val="575757"/>
                  </a:solidFill>
                </a:rPr>
                <a:t> </a:t>
              </a:r>
              <a:r>
                <a:rPr lang="sv-SE" sz="2000" dirty="0">
                  <a:solidFill>
                    <a:srgbClr val="575757"/>
                  </a:solidFill>
                </a:rPr>
                <a:t>hepatit B ve</a:t>
              </a:r>
              <a:endParaRPr lang="tr-TR" sz="2000" dirty="0">
                <a:solidFill>
                  <a:srgbClr val="575757"/>
                </a:solidFill>
              </a:endParaRPr>
            </a:p>
            <a:p>
              <a:r>
                <a:rPr lang="sv-SE" sz="2000" dirty="0">
                  <a:solidFill>
                    <a:srgbClr val="575757"/>
                  </a:solidFill>
                </a:rPr>
                <a:t>hepatit C gibi birçok ölümcül hastalığa kapılma riski artar.</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7085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250" fill="hold"/>
                                        <p:tgtEl>
                                          <p:spTgt spid="43"/>
                                        </p:tgtEl>
                                        <p:attrNameLst>
                                          <p:attrName>ppt_x</p:attrName>
                                        </p:attrNameLst>
                                      </p:cBhvr>
                                      <p:tavLst>
                                        <p:tav tm="0">
                                          <p:val>
                                            <p:strVal val="1+#ppt_w/2"/>
                                          </p:val>
                                        </p:tav>
                                        <p:tav tm="100000">
                                          <p:val>
                                            <p:strVal val="#ppt_x"/>
                                          </p:val>
                                        </p:tav>
                                      </p:tavLst>
                                    </p:anim>
                                    <p:anim calcmode="lin" valueType="num">
                                      <p:cBhvr additive="base">
                                        <p:cTn id="27" dur="250" fill="hold"/>
                                        <p:tgtEl>
                                          <p:spTgt spid="43"/>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250" fill="hold"/>
                                        <p:tgtEl>
                                          <p:spTgt spid="29"/>
                                        </p:tgtEl>
                                        <p:attrNameLst>
                                          <p:attrName>ppt_x</p:attrName>
                                        </p:attrNameLst>
                                      </p:cBhvr>
                                      <p:tavLst>
                                        <p:tav tm="0">
                                          <p:val>
                                            <p:strVal val="1+#ppt_w/2"/>
                                          </p:val>
                                        </p:tav>
                                        <p:tav tm="100000">
                                          <p:val>
                                            <p:strVal val="#ppt_x"/>
                                          </p:val>
                                        </p:tav>
                                      </p:tavLst>
                                    </p:anim>
                                    <p:anim calcmode="lin" valueType="num">
                                      <p:cBhvr additive="base">
                                        <p:cTn id="32" dur="250" fill="hold"/>
                                        <p:tgtEl>
                                          <p:spTgt spid="29"/>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50"/>
                                        <p:tgtEl>
                                          <p:spTgt spid="3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3" grpId="0" animBg="1"/>
      <p:bldP spid="15" grpId="0" animBg="1"/>
      <p:bldP spid="26" grpId="0" animBg="1"/>
      <p:bldP spid="28" grpId="0"/>
      <p:bldP spid="4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p:cNvSpPr/>
          <p:nvPr/>
        </p:nvSpPr>
        <p:spPr>
          <a:xfrm>
            <a:off x="-5556" y="0"/>
            <a:ext cx="12203112"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745944" y="1090546"/>
            <a:ext cx="3518912" cy="2800767"/>
          </a:xfrm>
          <a:prstGeom prst="rect">
            <a:avLst/>
          </a:prstGeom>
          <a:noFill/>
        </p:spPr>
        <p:txBody>
          <a:bodyPr wrap="none" rtlCol="0">
            <a:spAutoFit/>
          </a:bodyPr>
          <a:lstStyle/>
          <a:p>
            <a:r>
              <a:rPr lang="tr-TR" sz="4400" b="1" dirty="0">
                <a:solidFill>
                  <a:prstClr val="white"/>
                </a:solidFill>
              </a:rPr>
              <a:t>Madde</a:t>
            </a:r>
          </a:p>
          <a:p>
            <a:r>
              <a:rPr lang="tr-TR" sz="4400" b="1" dirty="0">
                <a:solidFill>
                  <a:prstClr val="white"/>
                </a:solidFill>
              </a:rPr>
              <a:t>bağımlılığın </a:t>
            </a:r>
          </a:p>
          <a:p>
            <a:r>
              <a:rPr lang="tr-TR" sz="4400" b="1" dirty="0">
                <a:solidFill>
                  <a:prstClr val="white"/>
                </a:solidFill>
              </a:rPr>
              <a:t>olası sonuçları</a:t>
            </a:r>
          </a:p>
          <a:p>
            <a:r>
              <a:rPr lang="tr-TR" sz="4400" b="1" dirty="0">
                <a:solidFill>
                  <a:prstClr val="white"/>
                </a:solidFill>
              </a:rPr>
              <a:t>ve zararları</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12" name="Grup 11"/>
          <p:cNvGrpSpPr/>
          <p:nvPr/>
        </p:nvGrpSpPr>
        <p:grpSpPr>
          <a:xfrm>
            <a:off x="4337663" y="634689"/>
            <a:ext cx="3910011" cy="4801314"/>
            <a:chOff x="9254301" y="612844"/>
            <a:chExt cx="3910011" cy="4801314"/>
          </a:xfrm>
        </p:grpSpPr>
        <p:sp>
          <p:nvSpPr>
            <p:cNvPr id="16" name="Metin kutusu 15"/>
            <p:cNvSpPr txBox="1"/>
            <p:nvPr/>
          </p:nvSpPr>
          <p:spPr>
            <a:xfrm>
              <a:off x="9614301" y="612844"/>
              <a:ext cx="3550011" cy="4801314"/>
            </a:xfrm>
            <a:prstGeom prst="rect">
              <a:avLst/>
            </a:prstGeom>
            <a:noFill/>
          </p:spPr>
          <p:txBody>
            <a:bodyPr wrap="none" rtlCol="0">
              <a:spAutoFit/>
            </a:bodyPr>
            <a:lstStyle/>
            <a:p>
              <a:r>
                <a:rPr lang="tr-TR" dirty="0">
                  <a:solidFill>
                    <a:srgbClr val="E61F4F"/>
                  </a:solidFill>
                </a:rPr>
                <a:t>DAVRANIŞLARI KONTROL EDEMEME</a:t>
              </a:r>
            </a:p>
            <a:p>
              <a:r>
                <a:rPr lang="tr-TR" dirty="0">
                  <a:solidFill>
                    <a:srgbClr val="E61F4F"/>
                  </a:solidFill>
                </a:rPr>
                <a:t>KALP KRİZİ</a:t>
              </a:r>
            </a:p>
            <a:p>
              <a:r>
                <a:rPr lang="tr-TR" dirty="0">
                  <a:solidFill>
                    <a:srgbClr val="E61F4F"/>
                  </a:solidFill>
                </a:rPr>
                <a:t>İNTİHAR</a:t>
              </a:r>
            </a:p>
            <a:p>
              <a:r>
                <a:rPr lang="tr-TR" dirty="0">
                  <a:solidFill>
                    <a:srgbClr val="E61F4F"/>
                  </a:solidFill>
                </a:rPr>
                <a:t>MİDE KANSERİ</a:t>
              </a:r>
            </a:p>
            <a:p>
              <a:r>
                <a:rPr lang="tr-TR" dirty="0">
                  <a:solidFill>
                    <a:srgbClr val="E61F4F"/>
                  </a:solidFill>
                </a:rPr>
                <a:t>GENÇ YAŞTA ÖLÜM</a:t>
              </a:r>
            </a:p>
            <a:p>
              <a:r>
                <a:rPr lang="tr-TR" dirty="0">
                  <a:solidFill>
                    <a:srgbClr val="E61F4F"/>
                  </a:solidFill>
                </a:rPr>
                <a:t>ÖLÜMCÜL HASTALIKLAR</a:t>
              </a:r>
            </a:p>
            <a:p>
              <a:r>
                <a:rPr lang="tr-TR" dirty="0">
                  <a:solidFill>
                    <a:srgbClr val="E61F4F"/>
                  </a:solidFill>
                </a:rPr>
                <a:t>PARANOYA</a:t>
              </a:r>
            </a:p>
            <a:p>
              <a:r>
                <a:rPr lang="tr-TR" dirty="0">
                  <a:solidFill>
                    <a:srgbClr val="E61F4F"/>
                  </a:solidFill>
                </a:rPr>
                <a:t>AİLEVİ PROBLEMLER</a:t>
              </a:r>
            </a:p>
            <a:p>
              <a:r>
                <a:rPr lang="tr-TR" dirty="0">
                  <a:solidFill>
                    <a:srgbClr val="E61F4F"/>
                  </a:solidFill>
                </a:rPr>
                <a:t>DİŞ ÇÜRÜMELERİ</a:t>
              </a:r>
            </a:p>
            <a:p>
              <a:r>
                <a:rPr lang="tr-TR" dirty="0">
                  <a:solidFill>
                    <a:srgbClr val="E61F4F"/>
                  </a:solidFill>
                </a:rPr>
                <a:t>AKCİĞER İLTİHABI</a:t>
              </a:r>
            </a:p>
            <a:p>
              <a:r>
                <a:rPr lang="tr-TR" dirty="0">
                  <a:solidFill>
                    <a:srgbClr val="E61F4F"/>
                  </a:solidFill>
                </a:rPr>
                <a:t>CİNAYET</a:t>
              </a:r>
            </a:p>
            <a:p>
              <a:r>
                <a:rPr lang="tr-TR" dirty="0">
                  <a:solidFill>
                    <a:srgbClr val="E61F4F"/>
                  </a:solidFill>
                </a:rPr>
                <a:t>KISMİ FELÇ</a:t>
              </a:r>
            </a:p>
            <a:p>
              <a:r>
                <a:rPr lang="tr-TR" dirty="0">
                  <a:solidFill>
                    <a:srgbClr val="E61F4F"/>
                  </a:solidFill>
                </a:rPr>
                <a:t>KALP HASTALIKLARI</a:t>
              </a:r>
            </a:p>
            <a:p>
              <a:r>
                <a:rPr lang="tr-TR" dirty="0">
                  <a:solidFill>
                    <a:srgbClr val="E61F4F"/>
                  </a:solidFill>
                </a:rPr>
                <a:t>İŞ KAYBI</a:t>
              </a:r>
            </a:p>
            <a:p>
              <a:r>
                <a:rPr lang="tr-TR" dirty="0">
                  <a:solidFill>
                    <a:srgbClr val="E61F4F"/>
                  </a:solidFill>
                </a:rPr>
                <a:t>KAYGI</a:t>
              </a:r>
            </a:p>
            <a:p>
              <a:r>
                <a:rPr lang="tr-TR" dirty="0">
                  <a:solidFill>
                    <a:srgbClr val="E61F4F"/>
                  </a:solidFill>
                </a:rPr>
                <a:t>AĞIZDA TARTAR VE PLAK BİRİKİMİ</a:t>
              </a:r>
            </a:p>
            <a:p>
              <a:r>
                <a:rPr lang="tr-TR" dirty="0">
                  <a:solidFill>
                    <a:srgbClr val="E61F4F"/>
                  </a:solidFill>
                </a:rPr>
                <a:t>HAFIZA ERİMESİ</a:t>
              </a:r>
              <a:endParaRPr lang="tr-TR" b="1" dirty="0">
                <a:solidFill>
                  <a:srgbClr val="E61F4F"/>
                </a:solidFill>
              </a:endParaRPr>
            </a:p>
          </p:txBody>
        </p:sp>
        <p:sp>
          <p:nvSpPr>
            <p:cNvPr id="17"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8"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9"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0"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1"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2"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3"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4"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5"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6"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7"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9"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0"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1"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2"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3"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nvGrpSpPr>
          <p:cNvPr id="36" name="Grup 35"/>
          <p:cNvGrpSpPr/>
          <p:nvPr/>
        </p:nvGrpSpPr>
        <p:grpSpPr>
          <a:xfrm>
            <a:off x="8369461" y="596477"/>
            <a:ext cx="3822539" cy="4801314"/>
            <a:chOff x="9254301" y="596477"/>
            <a:chExt cx="3822539" cy="4801314"/>
          </a:xfrm>
        </p:grpSpPr>
        <p:sp>
          <p:nvSpPr>
            <p:cNvPr id="38" name="Metin kutusu 37"/>
            <p:cNvSpPr txBox="1"/>
            <p:nvPr/>
          </p:nvSpPr>
          <p:spPr>
            <a:xfrm>
              <a:off x="9768306" y="596477"/>
              <a:ext cx="3308534" cy="4801314"/>
            </a:xfrm>
            <a:prstGeom prst="rect">
              <a:avLst/>
            </a:prstGeom>
            <a:noFill/>
          </p:spPr>
          <p:txBody>
            <a:bodyPr wrap="none" rtlCol="0">
              <a:spAutoFit/>
            </a:bodyPr>
            <a:lstStyle/>
            <a:p>
              <a:r>
                <a:rPr lang="tr-TR" dirty="0">
                  <a:solidFill>
                    <a:srgbClr val="E61F4F"/>
                  </a:solidFill>
                </a:rPr>
                <a:t>KAZALAR</a:t>
              </a:r>
            </a:p>
            <a:p>
              <a:r>
                <a:rPr lang="tr-TR" dirty="0">
                  <a:solidFill>
                    <a:srgbClr val="E61F4F"/>
                  </a:solidFill>
                </a:rPr>
                <a:t>KORKU</a:t>
              </a:r>
            </a:p>
            <a:p>
              <a:r>
                <a:rPr lang="tr-TR" dirty="0">
                  <a:solidFill>
                    <a:srgbClr val="E61F4F"/>
                  </a:solidFill>
                </a:rPr>
                <a:t>DÖKÜNTÜ VE SİVİLCELER</a:t>
              </a:r>
            </a:p>
            <a:p>
              <a:r>
                <a:rPr lang="tr-TR" dirty="0">
                  <a:solidFill>
                    <a:srgbClr val="E61F4F"/>
                  </a:solidFill>
                </a:rPr>
                <a:t>SOĞUK VE SOLGUN BİR CİLT</a:t>
              </a:r>
            </a:p>
            <a:p>
              <a:r>
                <a:rPr lang="tr-TR" dirty="0">
                  <a:solidFill>
                    <a:srgbClr val="E61F4F"/>
                  </a:solidFill>
                </a:rPr>
                <a:t>KELLİK</a:t>
              </a:r>
            </a:p>
            <a:p>
              <a:r>
                <a:rPr lang="tr-TR" dirty="0">
                  <a:solidFill>
                    <a:srgbClr val="E61F4F"/>
                  </a:solidFill>
                </a:rPr>
                <a:t>BALGAM BİRİKMESİ</a:t>
              </a:r>
            </a:p>
            <a:p>
              <a:r>
                <a:rPr lang="tr-TR" dirty="0">
                  <a:solidFill>
                    <a:srgbClr val="E61F4F"/>
                  </a:solidFill>
                </a:rPr>
                <a:t>AĞIZ VE GIRTLAK KANSERİ</a:t>
              </a:r>
            </a:p>
            <a:p>
              <a:r>
                <a:rPr lang="tr-TR" dirty="0">
                  <a:solidFill>
                    <a:srgbClr val="E61F4F"/>
                  </a:solidFill>
                </a:rPr>
                <a:t>GEÇİCİ HAFIZA KAYBI</a:t>
              </a:r>
            </a:p>
            <a:p>
              <a:r>
                <a:rPr lang="tr-TR" dirty="0">
                  <a:solidFill>
                    <a:srgbClr val="E61F4F"/>
                  </a:solidFill>
                </a:rPr>
                <a:t>KANSER</a:t>
              </a:r>
            </a:p>
            <a:p>
              <a:r>
                <a:rPr lang="tr-TR" dirty="0">
                  <a:solidFill>
                    <a:srgbClr val="E61F4F"/>
                  </a:solidFill>
                </a:rPr>
                <a:t>DENGE KAYBI</a:t>
              </a:r>
            </a:p>
            <a:p>
              <a:r>
                <a:rPr lang="tr-TR" dirty="0">
                  <a:solidFill>
                    <a:srgbClr val="E61F4F"/>
                  </a:solidFill>
                </a:rPr>
                <a:t>İŞTAH KAYBI</a:t>
              </a:r>
            </a:p>
            <a:p>
              <a:r>
                <a:rPr lang="tr-TR" dirty="0">
                  <a:solidFill>
                    <a:srgbClr val="E61F4F"/>
                  </a:solidFill>
                </a:rPr>
                <a:t>AKNE</a:t>
              </a:r>
            </a:p>
            <a:p>
              <a:r>
                <a:rPr lang="tr-TR" dirty="0">
                  <a:solidFill>
                    <a:srgbClr val="E61F4F"/>
                  </a:solidFill>
                </a:rPr>
                <a:t>ASTIM</a:t>
              </a:r>
            </a:p>
            <a:p>
              <a:r>
                <a:rPr lang="tr-TR" dirty="0">
                  <a:solidFill>
                    <a:srgbClr val="E61F4F"/>
                  </a:solidFill>
                </a:rPr>
                <a:t>HIZLI VE DÜZENSİZ KALP ATIŞLARI</a:t>
              </a:r>
            </a:p>
            <a:p>
              <a:r>
                <a:rPr lang="tr-TR" dirty="0">
                  <a:solidFill>
                    <a:srgbClr val="E61F4F"/>
                  </a:solidFill>
                </a:rPr>
                <a:t>BEYİN HASTALIKLARI</a:t>
              </a:r>
            </a:p>
            <a:p>
              <a:r>
                <a:rPr lang="tr-TR" dirty="0">
                  <a:solidFill>
                    <a:srgbClr val="E61F4F"/>
                  </a:solidFill>
                </a:rPr>
                <a:t>KALP ATIŞLARINDA ANİ ARTIŞ</a:t>
              </a:r>
            </a:p>
            <a:p>
              <a:r>
                <a:rPr lang="tr-TR" dirty="0">
                  <a:solidFill>
                    <a:srgbClr val="E61F4F"/>
                  </a:solidFill>
                </a:rPr>
                <a:t>AMFİZEM</a:t>
              </a:r>
            </a:p>
          </p:txBody>
        </p:sp>
        <p:sp>
          <p:nvSpPr>
            <p:cNvPr id="39"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0"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1"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2"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3"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4"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5"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6"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7"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8"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9"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0"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1"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2"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3"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4"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5"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spTree>
    <p:extLst>
      <p:ext uri="{BB962C8B-B14F-4D97-AF65-F5344CB8AC3E}">
        <p14:creationId xmlns:p14="http://schemas.microsoft.com/office/powerpoint/2010/main" val="40857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750"/>
                                        <p:tgtEl>
                                          <p:spTgt spid="12"/>
                                        </p:tgtEl>
                                      </p:cBhvr>
                                    </p:animEffect>
                                  </p:childTnLst>
                                </p:cTn>
                              </p:par>
                            </p:childTnLst>
                          </p:cTn>
                        </p:par>
                        <p:par>
                          <p:cTn id="28" fill="hold">
                            <p:stCondLst>
                              <p:cond delay="175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6425157" cy="1015663"/>
          </a:xfrm>
          <a:prstGeom prst="rect">
            <a:avLst/>
          </a:prstGeom>
          <a:noFill/>
        </p:spPr>
        <p:txBody>
          <a:bodyPr wrap="none" rtlCol="0">
            <a:spAutoFit/>
          </a:bodyPr>
          <a:lstStyle/>
          <a:p>
            <a:r>
              <a:rPr lang="tr-TR" sz="6000" b="1" dirty="0">
                <a:solidFill>
                  <a:prstClr val="black"/>
                </a:solidFill>
              </a:rPr>
              <a:t>Bağımlılık belirtileri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Metin kutusu 25"/>
          <p:cNvSpPr txBox="1"/>
          <p:nvPr/>
        </p:nvSpPr>
        <p:spPr>
          <a:xfrm>
            <a:off x="356650" y="1518641"/>
            <a:ext cx="2637582" cy="1631216"/>
          </a:xfrm>
          <a:prstGeom prst="rect">
            <a:avLst/>
          </a:prstGeom>
          <a:noFill/>
        </p:spPr>
        <p:txBody>
          <a:bodyPr wrap="none" rtlCol="0">
            <a:spAutoFit/>
          </a:bodyPr>
          <a:lstStyle/>
          <a:p>
            <a:r>
              <a:rPr lang="tr-TR" sz="2000" b="1" dirty="0">
                <a:solidFill>
                  <a:srgbClr val="B2B2B2"/>
                </a:solidFill>
              </a:rPr>
              <a:t>1. </a:t>
            </a:r>
            <a:r>
              <a:rPr lang="tr-TR" sz="2000" b="1" dirty="0">
                <a:solidFill>
                  <a:srgbClr val="E61F4F"/>
                </a:solidFill>
              </a:rPr>
              <a:t>Fiziksel Belirtiler</a:t>
            </a:r>
          </a:p>
          <a:p>
            <a:pPr marL="457200" indent="-457200">
              <a:buFontTx/>
              <a:buAutoNum type="arabicPeriod"/>
            </a:pPr>
            <a:endParaRPr lang="tr-TR" sz="2000" b="1" dirty="0">
              <a:solidFill>
                <a:srgbClr val="E61F4F"/>
              </a:solidFill>
            </a:endParaRPr>
          </a:p>
          <a:p>
            <a:r>
              <a:rPr lang="tr-TR" sz="2000" b="1" dirty="0">
                <a:solidFill>
                  <a:srgbClr val="B2B2B2"/>
                </a:solidFill>
              </a:rPr>
              <a:t>2. </a:t>
            </a:r>
            <a:r>
              <a:rPr lang="tr-TR" sz="2000" b="1" dirty="0">
                <a:solidFill>
                  <a:srgbClr val="E61F4F"/>
                </a:solidFill>
              </a:rPr>
              <a:t>Davranışsal Belirtiler</a:t>
            </a:r>
          </a:p>
          <a:p>
            <a:endParaRPr lang="tr-TR" sz="2000" b="1" dirty="0">
              <a:solidFill>
                <a:srgbClr val="E61F4F"/>
              </a:solidFill>
            </a:endParaRPr>
          </a:p>
          <a:p>
            <a:r>
              <a:rPr lang="tr-TR" sz="2000" b="1" dirty="0">
                <a:solidFill>
                  <a:srgbClr val="B2B2B2"/>
                </a:solidFill>
              </a:rPr>
              <a:t>3. </a:t>
            </a:r>
            <a:r>
              <a:rPr lang="tr-TR" sz="2000" b="1" dirty="0">
                <a:solidFill>
                  <a:srgbClr val="E61F4F"/>
                </a:solidFill>
              </a:rPr>
              <a:t>Psikolojik Belirtiler</a:t>
            </a:r>
          </a:p>
        </p:txBody>
      </p:sp>
      <p:grpSp>
        <p:nvGrpSpPr>
          <p:cNvPr id="8" name="Grup 7"/>
          <p:cNvGrpSpPr/>
          <p:nvPr/>
        </p:nvGrpSpPr>
        <p:grpSpPr>
          <a:xfrm>
            <a:off x="356650" y="3388738"/>
            <a:ext cx="4590777" cy="1515402"/>
            <a:chOff x="356650" y="3388738"/>
            <a:chExt cx="4590777" cy="1515402"/>
          </a:xfrm>
        </p:grpSpPr>
        <p:pic>
          <p:nvPicPr>
            <p:cNvPr id="2" name="Resim 1"/>
            <p:cNvPicPr>
              <a:picLocks noChangeAspect="1"/>
            </p:cNvPicPr>
            <p:nvPr/>
          </p:nvPicPr>
          <p:blipFill>
            <a:blip r:embed="rId4"/>
            <a:stretch>
              <a:fillRect/>
            </a:stretch>
          </p:blipFill>
          <p:spPr>
            <a:xfrm>
              <a:off x="356650" y="3388738"/>
              <a:ext cx="4590777" cy="1515402"/>
            </a:xfrm>
            <a:prstGeom prst="rect">
              <a:avLst/>
            </a:prstGeom>
          </p:spPr>
        </p:pic>
        <p:sp>
          <p:nvSpPr>
            <p:cNvPr id="49" name="Metin kutusu 48"/>
            <p:cNvSpPr txBox="1"/>
            <p:nvPr/>
          </p:nvSpPr>
          <p:spPr>
            <a:xfrm>
              <a:off x="638121" y="3482147"/>
              <a:ext cx="4027834" cy="1323439"/>
            </a:xfrm>
            <a:prstGeom prst="rect">
              <a:avLst/>
            </a:prstGeom>
            <a:noFill/>
          </p:spPr>
          <p:txBody>
            <a:bodyPr wrap="none" rtlCol="0">
              <a:spAutoFit/>
            </a:bodyPr>
            <a:lstStyle/>
            <a:p>
              <a:r>
                <a:rPr lang="tr-TR" sz="1600" dirty="0">
                  <a:solidFill>
                    <a:srgbClr val="575757"/>
                  </a:solidFill>
                </a:rPr>
                <a:t>Kullanılan maddeye bağlı olarak farklı belirtiler</a:t>
              </a:r>
            </a:p>
            <a:p>
              <a:r>
                <a:rPr lang="tr-TR" sz="1600" dirty="0">
                  <a:solidFill>
                    <a:srgbClr val="575757"/>
                  </a:solidFill>
                </a:rPr>
                <a:t>olabileceğini unutmayınız. </a:t>
              </a:r>
            </a:p>
            <a:p>
              <a:r>
                <a:rPr lang="tr-TR" sz="1600" dirty="0">
                  <a:solidFill>
                    <a:srgbClr val="575757"/>
                  </a:solidFill>
                </a:rPr>
                <a:t>Bu üç alandaki bazı belirtileri gördüğünüzde, </a:t>
              </a:r>
            </a:p>
            <a:p>
              <a:r>
                <a:rPr lang="tr-TR" sz="1600" dirty="0">
                  <a:solidFill>
                    <a:srgbClr val="575757"/>
                  </a:solidFill>
                </a:rPr>
                <a:t>bu durumun başka bir sebepten kaynaklanıp </a:t>
              </a:r>
            </a:p>
            <a:p>
              <a:r>
                <a:rPr lang="tr-TR" sz="1600" dirty="0">
                  <a:solidFill>
                    <a:srgbClr val="575757"/>
                  </a:solidFill>
                </a:rPr>
                <a:t>kaynaklanmadığına emin olunuz.</a:t>
              </a:r>
            </a:p>
          </p:txBody>
        </p:sp>
      </p:grpSp>
      <p:grpSp>
        <p:nvGrpSpPr>
          <p:cNvPr id="7" name="Grup 6"/>
          <p:cNvGrpSpPr/>
          <p:nvPr/>
        </p:nvGrpSpPr>
        <p:grpSpPr>
          <a:xfrm>
            <a:off x="356650" y="2019347"/>
            <a:ext cx="3847500" cy="641003"/>
            <a:chOff x="356650" y="2019347"/>
            <a:chExt cx="3847500" cy="641003"/>
          </a:xfrm>
        </p:grpSpPr>
        <p:pic>
          <p:nvPicPr>
            <p:cNvPr id="3" name="Resim 2"/>
            <p:cNvPicPr>
              <a:picLocks noChangeAspect="1"/>
            </p:cNvPicPr>
            <p:nvPr/>
          </p:nvPicPr>
          <p:blipFill>
            <a:blip r:embed="rId5"/>
            <a:stretch>
              <a:fillRect/>
            </a:stretch>
          </p:blipFill>
          <p:spPr>
            <a:xfrm>
              <a:off x="356650" y="2019347"/>
              <a:ext cx="3847500" cy="22500"/>
            </a:xfrm>
            <a:prstGeom prst="rect">
              <a:avLst/>
            </a:prstGeom>
          </p:spPr>
        </p:pic>
        <p:pic>
          <p:nvPicPr>
            <p:cNvPr id="30" name="Resim 29"/>
            <p:cNvPicPr>
              <a:picLocks noChangeAspect="1"/>
            </p:cNvPicPr>
            <p:nvPr/>
          </p:nvPicPr>
          <p:blipFill>
            <a:blip r:embed="rId5"/>
            <a:stretch>
              <a:fillRect/>
            </a:stretch>
          </p:blipFill>
          <p:spPr>
            <a:xfrm>
              <a:off x="356650" y="2637850"/>
              <a:ext cx="3847500" cy="22500"/>
            </a:xfrm>
            <a:prstGeom prst="rect">
              <a:avLst/>
            </a:prstGeom>
          </p:spPr>
        </p:pic>
      </p:grpSp>
      <p:pic>
        <p:nvPicPr>
          <p:cNvPr id="6" name="Resim 5"/>
          <p:cNvPicPr>
            <a:picLocks noChangeAspect="1"/>
          </p:cNvPicPr>
          <p:nvPr/>
        </p:nvPicPr>
        <p:blipFill>
          <a:blip r:embed="rId6"/>
          <a:stretch>
            <a:fillRect/>
          </a:stretch>
        </p:blipFill>
        <p:spPr>
          <a:xfrm>
            <a:off x="6171304" y="1684153"/>
            <a:ext cx="4541438" cy="4362724"/>
          </a:xfrm>
          <a:prstGeom prst="rect">
            <a:avLst/>
          </a:prstGeom>
        </p:spPr>
      </p:pic>
    </p:spTree>
    <p:extLst>
      <p:ext uri="{BB962C8B-B14F-4D97-AF65-F5344CB8AC3E}">
        <p14:creationId xmlns:p14="http://schemas.microsoft.com/office/powerpoint/2010/main" val="27326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wipe(left)">
                                      <p:cBhvr>
                                        <p:cTn id="27" dur="250"/>
                                        <p:tgtEl>
                                          <p:spTgt spid="26">
                                            <p:txEl>
                                              <p:pRg st="0" end="0"/>
                                            </p:txEl>
                                          </p:spTgt>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26">
                                            <p:txEl>
                                              <p:pRg st="2" end="2"/>
                                            </p:txEl>
                                          </p:spTgt>
                                        </p:tgtEl>
                                        <p:attrNameLst>
                                          <p:attrName>style.visibility</p:attrName>
                                        </p:attrNameLst>
                                      </p:cBhvr>
                                      <p:to>
                                        <p:strVal val="visible"/>
                                      </p:to>
                                    </p:set>
                                    <p:animEffect transition="in" filter="wipe(left)">
                                      <p:cBhvr>
                                        <p:cTn id="31" dur="250"/>
                                        <p:tgtEl>
                                          <p:spTgt spid="26">
                                            <p:txEl>
                                              <p:pRg st="2" end="2"/>
                                            </p:txEl>
                                          </p:spTgt>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26">
                                            <p:txEl>
                                              <p:pRg st="4" end="4"/>
                                            </p:txEl>
                                          </p:spTgt>
                                        </p:tgtEl>
                                        <p:attrNameLst>
                                          <p:attrName>style.visibility</p:attrName>
                                        </p:attrNameLst>
                                      </p:cBhvr>
                                      <p:to>
                                        <p:strVal val="visible"/>
                                      </p:to>
                                    </p:set>
                                    <p:animEffect transition="in" filter="wipe(left)">
                                      <p:cBhvr>
                                        <p:cTn id="35" dur="250"/>
                                        <p:tgtEl>
                                          <p:spTgt spid="26">
                                            <p:txEl>
                                              <p:pRg st="4" end="4"/>
                                            </p:txEl>
                                          </p:spTgt>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
                                        <p:tgtEl>
                                          <p:spTgt spid="6"/>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t="-8000" r="-15000" b="-9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8" name="Metin kutusu 17"/>
          <p:cNvSpPr txBox="1"/>
          <p:nvPr/>
        </p:nvSpPr>
        <p:spPr>
          <a:xfrm>
            <a:off x="356650" y="388099"/>
            <a:ext cx="6856942" cy="1508105"/>
          </a:xfrm>
          <a:prstGeom prst="rect">
            <a:avLst/>
          </a:prstGeom>
          <a:noFill/>
        </p:spPr>
        <p:txBody>
          <a:bodyPr wrap="none" rtlCol="0">
            <a:spAutoFit/>
          </a:bodyPr>
          <a:lstStyle/>
          <a:p>
            <a:r>
              <a:rPr lang="tr-TR" sz="3200" b="1" dirty="0">
                <a:solidFill>
                  <a:prstClr val="black"/>
                </a:solidFill>
              </a:rPr>
              <a:t>Madde kullanımında görülebilecek bazı</a:t>
            </a:r>
          </a:p>
          <a:p>
            <a:r>
              <a:rPr lang="tr-TR" sz="6000" b="1" dirty="0">
                <a:solidFill>
                  <a:prstClr val="black"/>
                </a:solidFill>
              </a:rPr>
              <a:t>Fiziksel belirtiler</a:t>
            </a:r>
          </a:p>
        </p:txBody>
      </p:sp>
      <p:grpSp>
        <p:nvGrpSpPr>
          <p:cNvPr id="19" name="Grup 18"/>
          <p:cNvGrpSpPr/>
          <p:nvPr/>
        </p:nvGrpSpPr>
        <p:grpSpPr>
          <a:xfrm>
            <a:off x="554927" y="1817552"/>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Gözlerde kızarıklık ve göz bebeklerinde büyüme</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grpSp>
        <p:nvGrpSpPr>
          <p:cNvPr id="22" name="Grup 21"/>
          <p:cNvGrpSpPr/>
          <p:nvPr/>
        </p:nvGrpSpPr>
        <p:grpSpPr>
          <a:xfrm>
            <a:off x="554927" y="2193624"/>
            <a:ext cx="7239588" cy="400110"/>
            <a:chOff x="554927" y="1782716"/>
            <a:chExt cx="7239588" cy="400110"/>
          </a:xfrm>
        </p:grpSpPr>
        <p:sp>
          <p:nvSpPr>
            <p:cNvPr id="23" name="Metin kutusu 22"/>
            <p:cNvSpPr txBox="1"/>
            <p:nvPr/>
          </p:nvSpPr>
          <p:spPr>
            <a:xfrm>
              <a:off x="746177" y="1782716"/>
              <a:ext cx="7048338" cy="400110"/>
            </a:xfrm>
            <a:prstGeom prst="rect">
              <a:avLst/>
            </a:prstGeom>
            <a:noFill/>
          </p:spPr>
          <p:txBody>
            <a:bodyPr wrap="square" rtlCol="0">
              <a:spAutoFit/>
            </a:bodyPr>
            <a:lstStyle/>
            <a:p>
              <a:r>
                <a:rPr lang="tr-TR" sz="2000" dirty="0">
                  <a:solidFill>
                    <a:srgbClr val="575757"/>
                  </a:solidFill>
                </a:rPr>
                <a:t>Uyku bozuklukları (aşırı uyuma, uyuyamama vb.)</a:t>
              </a:r>
            </a:p>
          </p:txBody>
        </p:sp>
        <p:pic>
          <p:nvPicPr>
            <p:cNvPr id="24" name="Resim 23"/>
            <p:cNvPicPr>
              <a:picLocks noChangeAspect="1"/>
            </p:cNvPicPr>
            <p:nvPr/>
          </p:nvPicPr>
          <p:blipFill>
            <a:blip r:embed="rId5"/>
            <a:stretch>
              <a:fillRect/>
            </a:stretch>
          </p:blipFill>
          <p:spPr>
            <a:xfrm>
              <a:off x="554927" y="1892771"/>
              <a:ext cx="191250" cy="180000"/>
            </a:xfrm>
            <a:prstGeom prst="rect">
              <a:avLst/>
            </a:prstGeom>
          </p:spPr>
        </p:pic>
      </p:grpSp>
      <p:grpSp>
        <p:nvGrpSpPr>
          <p:cNvPr id="25" name="Grup 24"/>
          <p:cNvGrpSpPr/>
          <p:nvPr/>
        </p:nvGrpSpPr>
        <p:grpSpPr>
          <a:xfrm>
            <a:off x="554927" y="2624507"/>
            <a:ext cx="7239588" cy="400110"/>
            <a:chOff x="554927" y="1881525"/>
            <a:chExt cx="7239588" cy="400110"/>
          </a:xfrm>
        </p:grpSpPr>
        <p:sp>
          <p:nvSpPr>
            <p:cNvPr id="26" name="Metin kutusu 25"/>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Ani kilo kaybı</a:t>
              </a:r>
            </a:p>
          </p:txBody>
        </p:sp>
        <p:pic>
          <p:nvPicPr>
            <p:cNvPr id="27" name="Resim 26"/>
            <p:cNvPicPr>
              <a:picLocks noChangeAspect="1"/>
            </p:cNvPicPr>
            <p:nvPr/>
          </p:nvPicPr>
          <p:blipFill>
            <a:blip r:embed="rId5"/>
            <a:stretch>
              <a:fillRect/>
            </a:stretch>
          </p:blipFill>
          <p:spPr>
            <a:xfrm>
              <a:off x="554927" y="1991580"/>
              <a:ext cx="191250" cy="180000"/>
            </a:xfrm>
            <a:prstGeom prst="rect">
              <a:avLst/>
            </a:prstGeom>
          </p:spPr>
        </p:pic>
      </p:grpSp>
      <p:grpSp>
        <p:nvGrpSpPr>
          <p:cNvPr id="28" name="Grup 27"/>
          <p:cNvGrpSpPr/>
          <p:nvPr/>
        </p:nvGrpSpPr>
        <p:grpSpPr>
          <a:xfrm>
            <a:off x="554927" y="3079234"/>
            <a:ext cx="7239588" cy="400110"/>
            <a:chOff x="554927" y="1881525"/>
            <a:chExt cx="7239588" cy="400110"/>
          </a:xfrm>
        </p:grpSpPr>
        <p:sp>
          <p:nvSpPr>
            <p:cNvPr id="29" name="Metin kutusu 28"/>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Kusma veya iştahsızlık</a:t>
              </a:r>
            </a:p>
          </p:txBody>
        </p:sp>
        <p:pic>
          <p:nvPicPr>
            <p:cNvPr id="30" name="Resim 29"/>
            <p:cNvPicPr>
              <a:picLocks noChangeAspect="1"/>
            </p:cNvPicPr>
            <p:nvPr/>
          </p:nvPicPr>
          <p:blipFill>
            <a:blip r:embed="rId5"/>
            <a:stretch>
              <a:fillRect/>
            </a:stretch>
          </p:blipFill>
          <p:spPr>
            <a:xfrm>
              <a:off x="554927" y="1991580"/>
              <a:ext cx="191250" cy="180000"/>
            </a:xfrm>
            <a:prstGeom prst="rect">
              <a:avLst/>
            </a:prstGeom>
          </p:spPr>
        </p:pic>
      </p:grpSp>
      <p:grpSp>
        <p:nvGrpSpPr>
          <p:cNvPr id="31" name="Grup 30"/>
          <p:cNvGrpSpPr/>
          <p:nvPr/>
        </p:nvGrpSpPr>
        <p:grpSpPr>
          <a:xfrm>
            <a:off x="554927" y="3437985"/>
            <a:ext cx="7239588" cy="400110"/>
            <a:chOff x="554927" y="1881525"/>
            <a:chExt cx="7239588" cy="400110"/>
          </a:xfrm>
        </p:grpSpPr>
        <p:sp>
          <p:nvSpPr>
            <p:cNvPr id="32" name="Metin kutusu 3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Epilepsiye bağlı olmayan kasılma nöbetleri</a:t>
              </a:r>
            </a:p>
          </p:txBody>
        </p:sp>
        <p:pic>
          <p:nvPicPr>
            <p:cNvPr id="33" name="Resim 32"/>
            <p:cNvPicPr>
              <a:picLocks noChangeAspect="1"/>
            </p:cNvPicPr>
            <p:nvPr/>
          </p:nvPicPr>
          <p:blipFill>
            <a:blip r:embed="rId5"/>
            <a:stretch>
              <a:fillRect/>
            </a:stretch>
          </p:blipFill>
          <p:spPr>
            <a:xfrm>
              <a:off x="554927" y="1991580"/>
              <a:ext cx="191250" cy="180000"/>
            </a:xfrm>
            <a:prstGeom prst="rect">
              <a:avLst/>
            </a:prstGeom>
          </p:spPr>
        </p:pic>
      </p:grpSp>
      <p:grpSp>
        <p:nvGrpSpPr>
          <p:cNvPr id="34" name="Grup 33"/>
          <p:cNvGrpSpPr/>
          <p:nvPr/>
        </p:nvGrpSpPr>
        <p:grpSpPr>
          <a:xfrm>
            <a:off x="554927" y="3838095"/>
            <a:ext cx="7239588" cy="400110"/>
            <a:chOff x="554927" y="1881525"/>
            <a:chExt cx="7239588" cy="400110"/>
          </a:xfrm>
        </p:grpSpPr>
        <p:sp>
          <p:nvSpPr>
            <p:cNvPr id="35" name="Metin kutusu 3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Bitkinlik</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
        <p:nvSpPr>
          <p:cNvPr id="39" name="Metin kutusu 38"/>
          <p:cNvSpPr txBox="1"/>
          <p:nvPr/>
        </p:nvSpPr>
        <p:spPr>
          <a:xfrm>
            <a:off x="746177" y="4287409"/>
            <a:ext cx="7048338" cy="400110"/>
          </a:xfrm>
          <a:prstGeom prst="rect">
            <a:avLst/>
          </a:prstGeom>
          <a:noFill/>
        </p:spPr>
        <p:txBody>
          <a:bodyPr wrap="square" rtlCol="0">
            <a:spAutoFit/>
          </a:bodyPr>
          <a:lstStyle/>
          <a:p>
            <a:r>
              <a:rPr lang="tr-TR" sz="2000" dirty="0">
                <a:solidFill>
                  <a:srgbClr val="575757"/>
                </a:solidFill>
              </a:rPr>
              <a:t>Kişisel bakımı ihmal etme</a:t>
            </a:r>
          </a:p>
        </p:txBody>
      </p:sp>
      <p:pic>
        <p:nvPicPr>
          <p:cNvPr id="40" name="Resim 39"/>
          <p:cNvPicPr>
            <a:picLocks noChangeAspect="1"/>
          </p:cNvPicPr>
          <p:nvPr/>
        </p:nvPicPr>
        <p:blipFill>
          <a:blip r:embed="rId5"/>
          <a:stretch>
            <a:fillRect/>
          </a:stretch>
        </p:blipFill>
        <p:spPr>
          <a:xfrm>
            <a:off x="554927" y="4397464"/>
            <a:ext cx="191250" cy="180000"/>
          </a:xfrm>
          <a:prstGeom prst="rect">
            <a:avLst/>
          </a:prstGeom>
        </p:spPr>
      </p:pic>
      <p:sp>
        <p:nvSpPr>
          <p:cNvPr id="41" name="Metin kutusu 40"/>
          <p:cNvSpPr txBox="1"/>
          <p:nvPr/>
        </p:nvSpPr>
        <p:spPr>
          <a:xfrm>
            <a:off x="746177" y="4733927"/>
            <a:ext cx="7048338" cy="400110"/>
          </a:xfrm>
          <a:prstGeom prst="rect">
            <a:avLst/>
          </a:prstGeom>
          <a:noFill/>
        </p:spPr>
        <p:txBody>
          <a:bodyPr wrap="square" rtlCol="0">
            <a:spAutoFit/>
          </a:bodyPr>
          <a:lstStyle/>
          <a:p>
            <a:r>
              <a:rPr lang="tr-TR" sz="2000" dirty="0">
                <a:solidFill>
                  <a:srgbClr val="575757"/>
                </a:solidFill>
              </a:rPr>
              <a:t>Vücutta veya ellerde istemsiz titreme</a:t>
            </a:r>
          </a:p>
        </p:txBody>
      </p:sp>
      <p:pic>
        <p:nvPicPr>
          <p:cNvPr id="42" name="Resim 41"/>
          <p:cNvPicPr>
            <a:picLocks noChangeAspect="1"/>
          </p:cNvPicPr>
          <p:nvPr/>
        </p:nvPicPr>
        <p:blipFill>
          <a:blip r:embed="rId5"/>
          <a:stretch>
            <a:fillRect/>
          </a:stretch>
        </p:blipFill>
        <p:spPr>
          <a:xfrm>
            <a:off x="554927" y="4843982"/>
            <a:ext cx="191250" cy="180000"/>
          </a:xfrm>
          <a:prstGeom prst="rect">
            <a:avLst/>
          </a:prstGeom>
        </p:spPr>
      </p:pic>
    </p:spTree>
    <p:extLst>
      <p:ext uri="{BB962C8B-B14F-4D97-AF65-F5344CB8AC3E}">
        <p14:creationId xmlns:p14="http://schemas.microsoft.com/office/powerpoint/2010/main" val="21785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250" fill="hold"/>
                                        <p:tgtEl>
                                          <p:spTgt spid="37"/>
                                        </p:tgtEl>
                                        <p:attrNameLst>
                                          <p:attrName>ppt_x</p:attrName>
                                        </p:attrNameLst>
                                      </p:cBhvr>
                                      <p:tavLst>
                                        <p:tav tm="0">
                                          <p:val>
                                            <p:strVal val="1+#ppt_w/2"/>
                                          </p:val>
                                        </p:tav>
                                        <p:tav tm="100000">
                                          <p:val>
                                            <p:strVal val="#ppt_x"/>
                                          </p:val>
                                        </p:tav>
                                      </p:tavLst>
                                    </p:anim>
                                    <p:anim calcmode="lin" valueType="num">
                                      <p:cBhvr additive="base">
                                        <p:cTn id="24" dur="250" fill="hold"/>
                                        <p:tgtEl>
                                          <p:spTgt spid="3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0-#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50"/>
                                        <p:tgtEl>
                                          <p:spTgt spid="2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250"/>
                                        <p:tgtEl>
                                          <p:spTgt spid="28"/>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50"/>
                                        <p:tgtEl>
                                          <p:spTgt spid="31"/>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5" grpId="0" animBg="1"/>
      <p:bldP spid="37" grpId="0" animBg="1"/>
      <p:bldP spid="17" grpId="0" animBg="1"/>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3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0" name="Metin kutusu 39"/>
          <p:cNvSpPr txBox="1"/>
          <p:nvPr/>
        </p:nvSpPr>
        <p:spPr>
          <a:xfrm>
            <a:off x="356650" y="388099"/>
            <a:ext cx="6856942" cy="1508105"/>
          </a:xfrm>
          <a:prstGeom prst="rect">
            <a:avLst/>
          </a:prstGeom>
          <a:noFill/>
        </p:spPr>
        <p:txBody>
          <a:bodyPr wrap="none" rtlCol="0">
            <a:spAutoFit/>
          </a:bodyPr>
          <a:lstStyle/>
          <a:p>
            <a:r>
              <a:rPr lang="tr-TR" sz="3200" b="1" dirty="0">
                <a:solidFill>
                  <a:prstClr val="black"/>
                </a:solidFill>
              </a:rPr>
              <a:t>Madde kullanımında görülebilecek bazı</a:t>
            </a:r>
          </a:p>
          <a:p>
            <a:r>
              <a:rPr lang="tr-TR" sz="6000" b="1" dirty="0">
                <a:solidFill>
                  <a:prstClr val="black"/>
                </a:solidFill>
              </a:rPr>
              <a:t>Davranışsal belirtiler</a:t>
            </a:r>
          </a:p>
        </p:txBody>
      </p:sp>
      <p:grpSp>
        <p:nvGrpSpPr>
          <p:cNvPr id="41"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Okula ve derslere karşı ilgide azalma</a:t>
              </a:r>
            </a:p>
          </p:txBody>
        </p:sp>
        <p:pic>
          <p:nvPicPr>
            <p:cNvPr id="43" name="Resim 42"/>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554927" y="2202433"/>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Ders başarısında düşme</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grpSp>
        <p:nvGrpSpPr>
          <p:cNvPr id="47" name="Grup 46"/>
          <p:cNvGrpSpPr/>
          <p:nvPr/>
        </p:nvGrpSpPr>
        <p:grpSpPr>
          <a:xfrm>
            <a:off x="554927" y="2564293"/>
            <a:ext cx="7239588" cy="400110"/>
            <a:chOff x="554927" y="1881525"/>
            <a:chExt cx="7239588" cy="400110"/>
          </a:xfrm>
        </p:grpSpPr>
        <p:sp>
          <p:nvSpPr>
            <p:cNvPr id="48" name="Metin kutusu 47"/>
            <p:cNvSpPr txBox="1"/>
            <p:nvPr/>
          </p:nvSpPr>
          <p:spPr>
            <a:xfrm>
              <a:off x="746177" y="1881525"/>
              <a:ext cx="7048338" cy="400110"/>
            </a:xfrm>
            <a:prstGeom prst="rect">
              <a:avLst/>
            </a:prstGeom>
            <a:noFill/>
          </p:spPr>
          <p:txBody>
            <a:bodyPr wrap="square" rtlCol="0">
              <a:spAutoFit/>
            </a:bodyPr>
            <a:lstStyle/>
            <a:p>
              <a:r>
                <a:rPr lang="es-ES" sz="2000" dirty="0">
                  <a:solidFill>
                    <a:srgbClr val="575757"/>
                  </a:solidFill>
                </a:rPr>
                <a:t>Dikkat vermede ya da odaklanmada azalma</a:t>
              </a:r>
            </a:p>
          </p:txBody>
        </p:sp>
        <p:pic>
          <p:nvPicPr>
            <p:cNvPr id="49" name="Resim 48"/>
            <p:cNvPicPr>
              <a:picLocks noChangeAspect="1"/>
            </p:cNvPicPr>
            <p:nvPr/>
          </p:nvPicPr>
          <p:blipFill>
            <a:blip r:embed="rId5"/>
            <a:stretch>
              <a:fillRect/>
            </a:stretch>
          </p:blipFill>
          <p:spPr>
            <a:xfrm>
              <a:off x="554927" y="1991580"/>
              <a:ext cx="191250" cy="180000"/>
            </a:xfrm>
            <a:prstGeom prst="rect">
              <a:avLst/>
            </a:prstGeom>
          </p:spPr>
        </p:pic>
      </p:grpSp>
      <p:grpSp>
        <p:nvGrpSpPr>
          <p:cNvPr id="50" name="Grup 49"/>
          <p:cNvGrpSpPr/>
          <p:nvPr/>
        </p:nvGrpSpPr>
        <p:grpSpPr>
          <a:xfrm>
            <a:off x="554927" y="2904800"/>
            <a:ext cx="7239588" cy="707886"/>
            <a:chOff x="554927" y="1881525"/>
            <a:chExt cx="7239588" cy="707886"/>
          </a:xfrm>
        </p:grpSpPr>
        <p:sp>
          <p:nvSpPr>
            <p:cNvPr id="51" name="Metin kutusu 50"/>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Okul dışındaki aktivitelere (hobiler, spor vb.)</a:t>
              </a:r>
            </a:p>
            <a:p>
              <a:r>
                <a:rPr lang="tr-TR" sz="2000" dirty="0">
                  <a:solidFill>
                    <a:srgbClr val="575757"/>
                  </a:solidFill>
                </a:rPr>
                <a:t>karşı ilgisizlik</a:t>
              </a:r>
            </a:p>
          </p:txBody>
        </p:sp>
        <p:pic>
          <p:nvPicPr>
            <p:cNvPr id="52" name="Resim 51"/>
            <p:cNvPicPr>
              <a:picLocks noChangeAspect="1"/>
            </p:cNvPicPr>
            <p:nvPr/>
          </p:nvPicPr>
          <p:blipFill>
            <a:blip r:embed="rId5"/>
            <a:stretch>
              <a:fillRect/>
            </a:stretch>
          </p:blipFill>
          <p:spPr>
            <a:xfrm>
              <a:off x="554927" y="1991580"/>
              <a:ext cx="191250" cy="180000"/>
            </a:xfrm>
            <a:prstGeom prst="rect">
              <a:avLst/>
            </a:prstGeom>
          </p:spPr>
        </p:pic>
      </p:grpSp>
      <p:grpSp>
        <p:nvGrpSpPr>
          <p:cNvPr id="53" name="Grup 52"/>
          <p:cNvGrpSpPr/>
          <p:nvPr/>
        </p:nvGrpSpPr>
        <p:grpSpPr>
          <a:xfrm>
            <a:off x="554927" y="3534110"/>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Arkadaşlardan veya öğretmenlerden </a:t>
              </a:r>
            </a:p>
            <a:p>
              <a:r>
                <a:rPr lang="tr-TR" sz="2000" dirty="0">
                  <a:solidFill>
                    <a:srgbClr val="575757"/>
                  </a:solidFill>
                </a:rPr>
                <a:t>gelen şikâyetler</a:t>
              </a:r>
            </a:p>
          </p:txBody>
        </p:sp>
        <p:pic>
          <p:nvPicPr>
            <p:cNvPr id="55" name="Resim 54"/>
            <p:cNvPicPr>
              <a:picLocks noChangeAspect="1"/>
            </p:cNvPicPr>
            <p:nvPr/>
          </p:nvPicPr>
          <p:blipFill>
            <a:blip r:embed="rId5"/>
            <a:stretch>
              <a:fillRect/>
            </a:stretch>
          </p:blipFill>
          <p:spPr>
            <a:xfrm>
              <a:off x="554927" y="1991580"/>
              <a:ext cx="191250" cy="180000"/>
            </a:xfrm>
            <a:prstGeom prst="rect">
              <a:avLst/>
            </a:prstGeom>
          </p:spPr>
        </p:pic>
      </p:grpSp>
      <p:grpSp>
        <p:nvGrpSpPr>
          <p:cNvPr id="26" name="Grup 25"/>
          <p:cNvGrpSpPr/>
          <p:nvPr/>
        </p:nvGrpSpPr>
        <p:grpSpPr>
          <a:xfrm>
            <a:off x="554927" y="4211432"/>
            <a:ext cx="7239588" cy="400110"/>
            <a:chOff x="554927" y="1881525"/>
            <a:chExt cx="7239588" cy="400110"/>
          </a:xfrm>
        </p:grpSpPr>
        <p:sp>
          <p:nvSpPr>
            <p:cNvPr id="27" name="Metin kutusu 26"/>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Göz kontağı kurmamaya çalışarak konuşma</a:t>
              </a:r>
            </a:p>
          </p:txBody>
        </p:sp>
        <p:pic>
          <p:nvPicPr>
            <p:cNvPr id="28" name="Resim 27"/>
            <p:cNvPicPr>
              <a:picLocks noChangeAspect="1"/>
            </p:cNvPicPr>
            <p:nvPr/>
          </p:nvPicPr>
          <p:blipFill>
            <a:blip r:embed="rId5"/>
            <a:stretch>
              <a:fillRect/>
            </a:stretch>
          </p:blipFill>
          <p:spPr>
            <a:xfrm>
              <a:off x="554927" y="1991580"/>
              <a:ext cx="191250" cy="180000"/>
            </a:xfrm>
            <a:prstGeom prst="rect">
              <a:avLst/>
            </a:prstGeom>
          </p:spPr>
        </p:pic>
      </p:grpSp>
      <p:grpSp>
        <p:nvGrpSpPr>
          <p:cNvPr id="29" name="Grup 28"/>
          <p:cNvGrpSpPr/>
          <p:nvPr/>
        </p:nvGrpSpPr>
        <p:grpSpPr>
          <a:xfrm>
            <a:off x="554927" y="4610724"/>
            <a:ext cx="7239588" cy="400110"/>
            <a:chOff x="554927" y="1881525"/>
            <a:chExt cx="7239588" cy="400110"/>
          </a:xfrm>
        </p:grpSpPr>
        <p:sp>
          <p:nvSpPr>
            <p:cNvPr id="30" name="Metin kutusu 2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Kendini dış dünyadan uzaklaştırma, içine kapanma</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473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250" fill="hold"/>
                                        <p:tgtEl>
                                          <p:spTgt spid="37"/>
                                        </p:tgtEl>
                                        <p:attrNameLst>
                                          <p:attrName>ppt_x</p:attrName>
                                        </p:attrNameLst>
                                      </p:cBhvr>
                                      <p:tavLst>
                                        <p:tav tm="0">
                                          <p:val>
                                            <p:strVal val="1+#ppt_w/2"/>
                                          </p:val>
                                        </p:tav>
                                        <p:tav tm="100000">
                                          <p:val>
                                            <p:strVal val="#ppt_x"/>
                                          </p:val>
                                        </p:tav>
                                      </p:tavLst>
                                    </p:anim>
                                    <p:anim calcmode="lin" valueType="num">
                                      <p:cBhvr additive="base">
                                        <p:cTn id="24" dur="250" fill="hold"/>
                                        <p:tgtEl>
                                          <p:spTgt spid="3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250" fill="hold"/>
                                        <p:tgtEl>
                                          <p:spTgt spid="39"/>
                                        </p:tgtEl>
                                        <p:attrNameLst>
                                          <p:attrName>ppt_x</p:attrName>
                                        </p:attrNameLst>
                                      </p:cBhvr>
                                      <p:tavLst>
                                        <p:tav tm="0">
                                          <p:val>
                                            <p:strVal val="0-#ppt_w/2"/>
                                          </p:val>
                                        </p:tav>
                                        <p:tav tm="100000">
                                          <p:val>
                                            <p:strVal val="#ppt_x"/>
                                          </p:val>
                                        </p:tav>
                                      </p:tavLst>
                                    </p:anim>
                                    <p:anim calcmode="lin" valueType="num">
                                      <p:cBhvr additive="base">
                                        <p:cTn id="29" dur="250" fill="hold"/>
                                        <p:tgtEl>
                                          <p:spTgt spid="39"/>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10"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250"/>
                                        <p:tgtEl>
                                          <p:spTgt spid="40"/>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50"/>
                                        <p:tgtEl>
                                          <p:spTgt spid="41"/>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250"/>
                                        <p:tgtEl>
                                          <p:spTgt spid="44"/>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250"/>
                                        <p:tgtEl>
                                          <p:spTgt spid="47"/>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250"/>
                                        <p:tgtEl>
                                          <p:spTgt spid="50"/>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250"/>
                                        <p:tgtEl>
                                          <p:spTgt spid="5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5" grpId="0" animBg="1"/>
      <p:bldP spid="37" grpId="0" animBg="1"/>
      <p:bldP spid="39" grpId="0" animBg="1"/>
      <p:bldP spid="4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723424"/>
            <a:ext cx="11845182" cy="961538"/>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449953" y="1722775"/>
            <a:ext cx="4751571" cy="340281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0" name="Metin kutusu 39"/>
          <p:cNvSpPr txBox="1"/>
          <p:nvPr/>
        </p:nvSpPr>
        <p:spPr>
          <a:xfrm>
            <a:off x="356650" y="388099"/>
            <a:ext cx="6856942" cy="1508105"/>
          </a:xfrm>
          <a:prstGeom prst="rect">
            <a:avLst/>
          </a:prstGeom>
          <a:noFill/>
        </p:spPr>
        <p:txBody>
          <a:bodyPr wrap="none" rtlCol="0">
            <a:spAutoFit/>
          </a:bodyPr>
          <a:lstStyle/>
          <a:p>
            <a:r>
              <a:rPr lang="tr-TR" sz="3200" b="1" dirty="0">
                <a:solidFill>
                  <a:prstClr val="black"/>
                </a:solidFill>
              </a:rPr>
              <a:t>Madde kullanımında görülebilecek bazı</a:t>
            </a:r>
          </a:p>
          <a:p>
            <a:r>
              <a:rPr lang="tr-TR" sz="6000" b="1" dirty="0">
                <a:solidFill>
                  <a:prstClr val="black"/>
                </a:solidFill>
              </a:rPr>
              <a:t>Davranışsal belirtiler</a:t>
            </a:r>
          </a:p>
        </p:txBody>
      </p:sp>
      <p:grpSp>
        <p:nvGrpSpPr>
          <p:cNvPr id="41"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Kişilikte ortaya çıkan, açıklanamayan değişiklikler</a:t>
              </a:r>
            </a:p>
          </p:txBody>
        </p:sp>
        <p:pic>
          <p:nvPicPr>
            <p:cNvPr id="43" name="Resim 42"/>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554927" y="2187592"/>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Arkadaş grubunda veya her zaman gidilen mekânlarda değişiklik</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grpSp>
        <p:nvGrpSpPr>
          <p:cNvPr id="47" name="Grup 46"/>
          <p:cNvGrpSpPr/>
          <p:nvPr/>
        </p:nvGrpSpPr>
        <p:grpSpPr>
          <a:xfrm>
            <a:off x="554927" y="2587702"/>
            <a:ext cx="7239588" cy="707886"/>
            <a:chOff x="554927" y="1881525"/>
            <a:chExt cx="7239588" cy="707886"/>
          </a:xfrm>
        </p:grpSpPr>
        <p:sp>
          <p:nvSpPr>
            <p:cNvPr id="48" name="Metin kutusu 47"/>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Gözlerdeki kızarıklığı saklamak için</a:t>
              </a:r>
              <a:r>
                <a:rPr lang="tr-TR" sz="2000" dirty="0">
                  <a:solidFill>
                    <a:srgbClr val="575757"/>
                  </a:solidFill>
                </a:rPr>
                <a:t> </a:t>
              </a:r>
              <a:r>
                <a:rPr lang="es-ES" sz="2000" dirty="0">
                  <a:solidFill>
                    <a:srgbClr val="575757"/>
                  </a:solidFill>
                </a:rPr>
                <a:t>göz damlası, gözyaşı sıvısı kullanmaya başlama</a:t>
              </a:r>
            </a:p>
          </p:txBody>
        </p:sp>
        <p:pic>
          <p:nvPicPr>
            <p:cNvPr id="49" name="Resim 48"/>
            <p:cNvPicPr>
              <a:picLocks noChangeAspect="1"/>
            </p:cNvPicPr>
            <p:nvPr/>
          </p:nvPicPr>
          <p:blipFill>
            <a:blip r:embed="rId5"/>
            <a:stretch>
              <a:fillRect/>
            </a:stretch>
          </p:blipFill>
          <p:spPr>
            <a:xfrm>
              <a:off x="554927" y="1991580"/>
              <a:ext cx="191250" cy="180000"/>
            </a:xfrm>
            <a:prstGeom prst="rect">
              <a:avLst/>
            </a:prstGeom>
          </p:spPr>
        </p:pic>
      </p:grpSp>
      <p:grpSp>
        <p:nvGrpSpPr>
          <p:cNvPr id="50" name="Grup 49"/>
          <p:cNvGrpSpPr/>
          <p:nvPr/>
        </p:nvGrpSpPr>
        <p:grpSpPr>
          <a:xfrm>
            <a:off x="554927" y="3279289"/>
            <a:ext cx="7239588" cy="400110"/>
            <a:chOff x="554927" y="1881525"/>
            <a:chExt cx="7239588" cy="400110"/>
          </a:xfrm>
        </p:grpSpPr>
        <p:sp>
          <p:nvSpPr>
            <p:cNvPr id="51" name="Metin kutusu 50"/>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Suç işleme davranışı</a:t>
              </a:r>
            </a:p>
          </p:txBody>
        </p:sp>
        <p:pic>
          <p:nvPicPr>
            <p:cNvPr id="52" name="Resim 51"/>
            <p:cNvPicPr>
              <a:picLocks noChangeAspect="1"/>
            </p:cNvPicPr>
            <p:nvPr/>
          </p:nvPicPr>
          <p:blipFill>
            <a:blip r:embed="rId5"/>
            <a:stretch>
              <a:fillRect/>
            </a:stretch>
          </p:blipFill>
          <p:spPr>
            <a:xfrm>
              <a:off x="554927" y="1991580"/>
              <a:ext cx="191250" cy="180000"/>
            </a:xfrm>
            <a:prstGeom prst="rect">
              <a:avLst/>
            </a:prstGeom>
          </p:spPr>
        </p:pic>
      </p:grpSp>
      <p:grpSp>
        <p:nvGrpSpPr>
          <p:cNvPr id="53" name="Grup 52"/>
          <p:cNvGrpSpPr/>
          <p:nvPr/>
        </p:nvGrpSpPr>
        <p:grpSpPr>
          <a:xfrm>
            <a:off x="554927" y="3691598"/>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Oluşabilecek kötü kokuları bastırmak için gereğinden</a:t>
              </a:r>
            </a:p>
            <a:p>
              <a:r>
                <a:rPr lang="tr-TR" sz="2000" dirty="0">
                  <a:solidFill>
                    <a:srgbClr val="575757"/>
                  </a:solidFill>
                </a:rPr>
                <a:t>fazla parfüm kullanma</a:t>
              </a:r>
            </a:p>
          </p:txBody>
        </p:sp>
        <p:pic>
          <p:nvPicPr>
            <p:cNvPr id="55" name="Resim 54"/>
            <p:cNvPicPr>
              <a:picLocks noChangeAspect="1"/>
            </p:cNvPicPr>
            <p:nvPr/>
          </p:nvPicPr>
          <p:blipFill>
            <a:blip r:embed="rId5"/>
            <a:stretch>
              <a:fillRect/>
            </a:stretch>
          </p:blipFill>
          <p:spPr>
            <a:xfrm>
              <a:off x="554927" y="1991580"/>
              <a:ext cx="191250" cy="180000"/>
            </a:xfrm>
            <a:prstGeom prst="rect">
              <a:avLst/>
            </a:prstGeom>
          </p:spPr>
        </p:pic>
      </p:grpSp>
      <p:grpSp>
        <p:nvGrpSpPr>
          <p:cNvPr id="26" name="Grup 25"/>
          <p:cNvGrpSpPr/>
          <p:nvPr/>
        </p:nvGrpSpPr>
        <p:grpSpPr>
          <a:xfrm>
            <a:off x="554927" y="4307799"/>
            <a:ext cx="7239588" cy="707886"/>
            <a:chOff x="554927" y="1881525"/>
            <a:chExt cx="7239588" cy="707886"/>
          </a:xfrm>
        </p:grpSpPr>
        <p:sp>
          <p:nvSpPr>
            <p:cNvPr id="27" name="Metin kutusu 26"/>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Genel bir motivasyon eksikliği,</a:t>
              </a:r>
              <a:r>
                <a:rPr lang="tr-TR" sz="2000" dirty="0">
                  <a:solidFill>
                    <a:srgbClr val="575757"/>
                  </a:solidFill>
                </a:rPr>
                <a:t> </a:t>
              </a:r>
              <a:r>
                <a:rPr lang="es-ES" sz="2000" dirty="0">
                  <a:solidFill>
                    <a:srgbClr val="575757"/>
                  </a:solidFill>
                </a:rPr>
                <a:t>odaklanma güçlüğü, dalgınlık</a:t>
              </a:r>
              <a:endParaRPr lang="tr-TR" sz="2000" dirty="0">
                <a:solidFill>
                  <a:srgbClr val="575757"/>
                </a:solidFill>
              </a:endParaRPr>
            </a:p>
            <a:p>
              <a:r>
                <a:rPr lang="es-ES" sz="2000" dirty="0">
                  <a:solidFill>
                    <a:srgbClr val="575757"/>
                  </a:solidFill>
                </a:rPr>
                <a:t>veya uyuşukluk</a:t>
              </a:r>
            </a:p>
          </p:txBody>
        </p:sp>
        <p:pic>
          <p:nvPicPr>
            <p:cNvPr id="28" name="Resim 27"/>
            <p:cNvPicPr>
              <a:picLocks noChangeAspect="1"/>
            </p:cNvPicPr>
            <p:nvPr/>
          </p:nvPicPr>
          <p:blipFill>
            <a:blip r:embed="rId5"/>
            <a:stretch>
              <a:fillRect/>
            </a:stretch>
          </p:blipFill>
          <p:spPr>
            <a:xfrm>
              <a:off x="554927" y="1991580"/>
              <a:ext cx="191250" cy="180000"/>
            </a:xfrm>
            <a:prstGeom prst="rect">
              <a:avLst/>
            </a:prstGeom>
          </p:spPr>
        </p:pic>
      </p:grpSp>
      <p:grpSp>
        <p:nvGrpSpPr>
          <p:cNvPr id="29" name="Grup 28"/>
          <p:cNvGrpSpPr/>
          <p:nvPr/>
        </p:nvGrpSpPr>
        <p:grpSpPr>
          <a:xfrm>
            <a:off x="554927" y="5015538"/>
            <a:ext cx="7239588" cy="707886"/>
            <a:chOff x="554927" y="1881525"/>
            <a:chExt cx="7239588" cy="707886"/>
          </a:xfrm>
        </p:grpSpPr>
        <p:sp>
          <p:nvSpPr>
            <p:cNvPr id="30" name="Metin kutusu 29"/>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Duygu durumunda ani değişimler, asabiyet, ani patlamalar veya nedensiz gülme gibi davranışlar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50986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250" fill="hold"/>
                                        <p:tgtEl>
                                          <p:spTgt spid="37"/>
                                        </p:tgtEl>
                                        <p:attrNameLst>
                                          <p:attrName>ppt_x</p:attrName>
                                        </p:attrNameLst>
                                      </p:cBhvr>
                                      <p:tavLst>
                                        <p:tav tm="0">
                                          <p:val>
                                            <p:strVal val="1+#ppt_w/2"/>
                                          </p:val>
                                        </p:tav>
                                        <p:tav tm="100000">
                                          <p:val>
                                            <p:strVal val="#ppt_x"/>
                                          </p:val>
                                        </p:tav>
                                      </p:tavLst>
                                    </p:anim>
                                    <p:anim calcmode="lin" valueType="num">
                                      <p:cBhvr additive="base">
                                        <p:cTn id="24" dur="250" fill="hold"/>
                                        <p:tgtEl>
                                          <p:spTgt spid="3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250" fill="hold"/>
                                        <p:tgtEl>
                                          <p:spTgt spid="39"/>
                                        </p:tgtEl>
                                        <p:attrNameLst>
                                          <p:attrName>ppt_x</p:attrName>
                                        </p:attrNameLst>
                                      </p:cBhvr>
                                      <p:tavLst>
                                        <p:tav tm="0">
                                          <p:val>
                                            <p:strVal val="0-#ppt_w/2"/>
                                          </p:val>
                                        </p:tav>
                                        <p:tav tm="100000">
                                          <p:val>
                                            <p:strVal val="#ppt_x"/>
                                          </p:val>
                                        </p:tav>
                                      </p:tavLst>
                                    </p:anim>
                                    <p:anim calcmode="lin" valueType="num">
                                      <p:cBhvr additive="base">
                                        <p:cTn id="29" dur="250" fill="hold"/>
                                        <p:tgtEl>
                                          <p:spTgt spid="39"/>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10"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250"/>
                                        <p:tgtEl>
                                          <p:spTgt spid="40"/>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50"/>
                                        <p:tgtEl>
                                          <p:spTgt spid="41"/>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250"/>
                                        <p:tgtEl>
                                          <p:spTgt spid="44"/>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250"/>
                                        <p:tgtEl>
                                          <p:spTgt spid="47"/>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250"/>
                                        <p:tgtEl>
                                          <p:spTgt spid="50"/>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250"/>
                                        <p:tgtEl>
                                          <p:spTgt spid="5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5" grpId="0" animBg="1"/>
      <p:bldP spid="37" grpId="0" animBg="1"/>
      <p:bldP spid="39" grpId="0" animBg="1"/>
      <p:bldP spid="4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36000" t="-66000" b="-3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8" name="Metin kutusu 17"/>
          <p:cNvSpPr txBox="1"/>
          <p:nvPr/>
        </p:nvSpPr>
        <p:spPr>
          <a:xfrm>
            <a:off x="356650" y="388099"/>
            <a:ext cx="6856942" cy="1508105"/>
          </a:xfrm>
          <a:prstGeom prst="rect">
            <a:avLst/>
          </a:prstGeom>
          <a:noFill/>
        </p:spPr>
        <p:txBody>
          <a:bodyPr wrap="none" rtlCol="0">
            <a:spAutoFit/>
          </a:bodyPr>
          <a:lstStyle/>
          <a:p>
            <a:r>
              <a:rPr lang="tr-TR" sz="3200" b="1" dirty="0">
                <a:solidFill>
                  <a:prstClr val="black"/>
                </a:solidFill>
              </a:rPr>
              <a:t>Madde kullanımında görülebilecek bazı</a:t>
            </a:r>
          </a:p>
          <a:p>
            <a:r>
              <a:rPr lang="tr-TR" sz="6000" b="1" dirty="0">
                <a:solidFill>
                  <a:prstClr val="black"/>
                </a:solidFill>
              </a:rPr>
              <a:t>Psikolojik belirtiler</a:t>
            </a:r>
          </a:p>
        </p:txBody>
      </p:sp>
      <p:grpSp>
        <p:nvGrpSpPr>
          <p:cNvPr id="19" name="Grup 18"/>
          <p:cNvGrpSpPr/>
          <p:nvPr/>
        </p:nvGrpSpPr>
        <p:grpSpPr>
          <a:xfrm>
            <a:off x="554927" y="1973857"/>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Kişilikte ortaya çıkan, açıklanamayan değişiklikler</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grpSp>
        <p:nvGrpSpPr>
          <p:cNvPr id="22" name="Grup 21"/>
          <p:cNvGrpSpPr/>
          <p:nvPr/>
        </p:nvGrpSpPr>
        <p:grpSpPr>
          <a:xfrm>
            <a:off x="554927" y="2393479"/>
            <a:ext cx="7239588" cy="707886"/>
            <a:chOff x="554927" y="1881525"/>
            <a:chExt cx="7239588" cy="707886"/>
          </a:xfrm>
        </p:grpSpPr>
        <p:sp>
          <p:nvSpPr>
            <p:cNvPr id="23" name="Metin kutusu 22"/>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Duygu durumunda ani değişimler, asabiyet, ani</a:t>
              </a:r>
            </a:p>
            <a:p>
              <a:r>
                <a:rPr lang="tr-TR" sz="2000" dirty="0">
                  <a:solidFill>
                    <a:srgbClr val="575757"/>
                  </a:solidFill>
                </a:rPr>
                <a:t>patlamalar veya nedensiz gülme gibi davranışlar</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125401"/>
            <a:ext cx="7239588" cy="707886"/>
            <a:chOff x="554927" y="1881525"/>
            <a:chExt cx="7239588" cy="707886"/>
          </a:xfrm>
        </p:grpSpPr>
        <p:sp>
          <p:nvSpPr>
            <p:cNvPr id="40" name="Metin kutusu 39"/>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Beklenmedik bir şekilde zaman zaman ortaya </a:t>
              </a:r>
            </a:p>
            <a:p>
              <a:r>
                <a:rPr lang="tr-TR" sz="2000" dirty="0">
                  <a:solidFill>
                    <a:srgbClr val="575757"/>
                  </a:solidFill>
                </a:rPr>
                <a:t>çıkan aşırı hareketlilik ve aktivite artışı</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3833287"/>
            <a:ext cx="7239588" cy="707886"/>
            <a:chOff x="554927" y="1881525"/>
            <a:chExt cx="7239588" cy="707886"/>
          </a:xfrm>
        </p:grpSpPr>
        <p:sp>
          <p:nvSpPr>
            <p:cNvPr id="26" name="Metin kutusu 25"/>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Genel bir motivasyon eksikliği, odaklanma </a:t>
              </a:r>
            </a:p>
            <a:p>
              <a:r>
                <a:rPr lang="tr-TR" sz="2000" dirty="0">
                  <a:solidFill>
                    <a:srgbClr val="575757"/>
                  </a:solidFill>
                </a:rPr>
                <a:t>güçlüğü, dalgınlık veya uyuşukluk</a:t>
              </a:r>
            </a:p>
          </p:txBody>
        </p:sp>
        <p:pic>
          <p:nvPicPr>
            <p:cNvPr id="27" name="Resim 26"/>
            <p:cNvPicPr>
              <a:picLocks noChangeAspect="1"/>
            </p:cNvPicPr>
            <p:nvPr/>
          </p:nvPicPr>
          <p:blipFill>
            <a:blip r:embed="rId5"/>
            <a:stretch>
              <a:fillRect/>
            </a:stretch>
          </p:blipFill>
          <p:spPr>
            <a:xfrm>
              <a:off x="554927" y="1991580"/>
              <a:ext cx="191250" cy="180000"/>
            </a:xfrm>
            <a:prstGeom prst="rect">
              <a:avLst/>
            </a:prstGeom>
          </p:spPr>
        </p:pic>
      </p:grpSp>
      <p:grpSp>
        <p:nvGrpSpPr>
          <p:cNvPr id="28" name="Grup 27"/>
          <p:cNvGrpSpPr/>
          <p:nvPr/>
        </p:nvGrpSpPr>
        <p:grpSpPr>
          <a:xfrm>
            <a:off x="554927" y="4541173"/>
            <a:ext cx="7239588" cy="707886"/>
            <a:chOff x="554927" y="1881525"/>
            <a:chExt cx="7239588" cy="707886"/>
          </a:xfrm>
        </p:grpSpPr>
        <p:sp>
          <p:nvSpPr>
            <p:cNvPr id="29" name="Metin kutusu 28"/>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Herhangi bir sebebi olmaksızın korku </a:t>
              </a:r>
              <a:r>
                <a:rPr lang="tr-TR" sz="2000" dirty="0" smtClean="0">
                  <a:solidFill>
                    <a:srgbClr val="575757"/>
                  </a:solidFill>
                </a:rPr>
                <a:t> duyma</a:t>
              </a:r>
              <a:r>
                <a:rPr lang="tr-TR" sz="2000" dirty="0">
                  <a:solidFill>
                    <a:srgbClr val="575757"/>
                  </a:solidFill>
                </a:rPr>
                <a:t>, içine kapanma, gerginlik </a:t>
              </a:r>
              <a:r>
                <a:rPr lang="tr-TR" sz="2000" dirty="0" smtClean="0">
                  <a:solidFill>
                    <a:srgbClr val="575757"/>
                  </a:solidFill>
                </a:rPr>
                <a:t>yaşama veya </a:t>
              </a:r>
              <a:r>
                <a:rPr lang="tr-TR" sz="2000" dirty="0">
                  <a:solidFill>
                    <a:srgbClr val="575757"/>
                  </a:solidFill>
                </a:rPr>
                <a:t>aşırı şüphecilik</a:t>
              </a:r>
            </a:p>
          </p:txBody>
        </p:sp>
        <p:pic>
          <p:nvPicPr>
            <p:cNvPr id="30" name="Resim 29"/>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8714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250" fill="hold"/>
                                        <p:tgtEl>
                                          <p:spTgt spid="37"/>
                                        </p:tgtEl>
                                        <p:attrNameLst>
                                          <p:attrName>ppt_x</p:attrName>
                                        </p:attrNameLst>
                                      </p:cBhvr>
                                      <p:tavLst>
                                        <p:tav tm="0">
                                          <p:val>
                                            <p:strVal val="1+#ppt_w/2"/>
                                          </p:val>
                                        </p:tav>
                                        <p:tav tm="100000">
                                          <p:val>
                                            <p:strVal val="#ppt_x"/>
                                          </p:val>
                                        </p:tav>
                                      </p:tavLst>
                                    </p:anim>
                                    <p:anim calcmode="lin" valueType="num">
                                      <p:cBhvr additive="base">
                                        <p:cTn id="24" dur="250" fill="hold"/>
                                        <p:tgtEl>
                                          <p:spTgt spid="3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0-#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250"/>
                                        <p:tgtEl>
                                          <p:spTgt spid="39"/>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50"/>
                                        <p:tgtEl>
                                          <p:spTgt spid="2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5" grpId="0" animBg="1"/>
      <p:bldP spid="37" grpId="0" animBg="1"/>
      <p:bldP spid="17" grpId="0" animBg="1"/>
      <p:bldP spid="1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0" y="0"/>
            <a:ext cx="12197556" cy="6832600"/>
          </a:xfrm>
          <a:prstGeom prst="rect">
            <a:avLst/>
          </a:prstGeom>
          <a:blipFill dpi="0" rotWithShape="1">
            <a:blip r:embed="rId3"/>
            <a:srcRect/>
            <a:stretch>
              <a:fillRect t="-6000" b="-10000"/>
            </a:stretch>
          </a:blipFill>
        </p:spPr>
        <p:txBody>
          <a:bodyPr wrap="square" lIns="0" tIns="0" rIns="0" bIns="0" rtlCol="0"/>
          <a:lstStyle/>
          <a:p>
            <a:endParaRPr>
              <a:solidFill>
                <a:prstClr val="black"/>
              </a:solidFill>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1005714" y="1210434"/>
            <a:ext cx="3990323" cy="1569660"/>
          </a:xfrm>
          <a:prstGeom prst="rect">
            <a:avLst/>
          </a:prstGeom>
          <a:noFill/>
        </p:spPr>
        <p:txBody>
          <a:bodyPr wrap="none" rtlCol="0">
            <a:spAutoFit/>
          </a:bodyPr>
          <a:lstStyle/>
          <a:p>
            <a:r>
              <a:rPr lang="tr-TR" sz="4800" b="1" dirty="0">
                <a:solidFill>
                  <a:prstClr val="white"/>
                </a:solidFill>
              </a:rPr>
              <a:t>Kişi ne zaman</a:t>
            </a:r>
          </a:p>
          <a:p>
            <a:r>
              <a:rPr lang="tr-TR" sz="4800" b="1" dirty="0">
                <a:solidFill>
                  <a:prstClr val="white"/>
                </a:solidFill>
              </a:rPr>
              <a:t>bağımlı sayılır?</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12" name="Dikdörtgen 11"/>
          <p:cNvSpPr/>
          <p:nvPr/>
        </p:nvSpPr>
        <p:spPr>
          <a:xfrm>
            <a:off x="1016822" y="2782669"/>
            <a:ext cx="7058774" cy="369332"/>
          </a:xfrm>
          <a:prstGeom prst="rect">
            <a:avLst/>
          </a:prstGeom>
        </p:spPr>
        <p:txBody>
          <a:bodyPr wrap="square">
            <a:spAutoFit/>
          </a:bodyPr>
          <a:lstStyle/>
          <a:p>
            <a:r>
              <a:rPr lang="tr-TR" b="1" dirty="0">
                <a:solidFill>
                  <a:prstClr val="white"/>
                </a:solidFill>
              </a:rPr>
              <a:t>Son 12 ay içerisinde şu belirtilerden en az üçünü gösteren kişi bağımlıdır:</a:t>
            </a:r>
          </a:p>
        </p:txBody>
      </p:sp>
    </p:spTree>
    <p:extLst>
      <p:ext uri="{BB962C8B-B14F-4D97-AF65-F5344CB8AC3E}">
        <p14:creationId xmlns:p14="http://schemas.microsoft.com/office/powerpoint/2010/main" val="83590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4944495" cy="1938992"/>
          </a:xfrm>
          <a:prstGeom prst="rect">
            <a:avLst/>
          </a:prstGeom>
          <a:noFill/>
        </p:spPr>
        <p:txBody>
          <a:bodyPr wrap="none" rtlCol="0">
            <a:spAutoFit/>
          </a:bodyPr>
          <a:lstStyle/>
          <a:p>
            <a:r>
              <a:rPr lang="tr-TR" sz="6000" b="1" dirty="0">
                <a:solidFill>
                  <a:prstClr val="black"/>
                </a:solidFill>
              </a:rPr>
              <a:t>Kişi ne zaman</a:t>
            </a:r>
          </a:p>
          <a:p>
            <a:r>
              <a:rPr lang="tr-TR" sz="6000" b="1" dirty="0">
                <a:solidFill>
                  <a:prstClr val="black"/>
                </a:solidFill>
              </a:rPr>
              <a:t>bağımlı sayılır?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2418238"/>
            <a:ext cx="7330116" cy="369332"/>
            <a:chOff x="554927" y="1881525"/>
            <a:chExt cx="7330116" cy="369332"/>
          </a:xfrm>
        </p:grpSpPr>
        <p:sp>
          <p:nvSpPr>
            <p:cNvPr id="16" name="Metin kutusu 15"/>
            <p:cNvSpPr txBox="1"/>
            <p:nvPr/>
          </p:nvSpPr>
          <p:spPr>
            <a:xfrm>
              <a:off x="746177" y="1881525"/>
              <a:ext cx="7138866" cy="369332"/>
            </a:xfrm>
            <a:prstGeom prst="rect">
              <a:avLst/>
            </a:prstGeom>
            <a:noFill/>
          </p:spPr>
          <p:txBody>
            <a:bodyPr wrap="square" rtlCol="0">
              <a:spAutoFit/>
            </a:bodyPr>
            <a:lstStyle/>
            <a:p>
              <a:r>
                <a:rPr lang="tr-TR" dirty="0">
                  <a:solidFill>
                    <a:srgbClr val="575757"/>
                  </a:solidFill>
                </a:rPr>
                <a:t>Aynı etkiyi sağlamak amacıyla kullanılan madde miktarını sürekli arttırmak.</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17" name="Grup 16"/>
          <p:cNvGrpSpPr/>
          <p:nvPr/>
        </p:nvGrpSpPr>
        <p:grpSpPr>
          <a:xfrm>
            <a:off x="554927" y="2796554"/>
            <a:ext cx="9333644" cy="369332"/>
            <a:chOff x="554927" y="1881525"/>
            <a:chExt cx="9333644" cy="369332"/>
          </a:xfrm>
        </p:grpSpPr>
        <p:sp>
          <p:nvSpPr>
            <p:cNvPr id="18" name="Metin kutusu 17"/>
            <p:cNvSpPr txBox="1"/>
            <p:nvPr/>
          </p:nvSpPr>
          <p:spPr>
            <a:xfrm>
              <a:off x="746177" y="1881525"/>
              <a:ext cx="9142394" cy="369332"/>
            </a:xfrm>
            <a:prstGeom prst="rect">
              <a:avLst/>
            </a:prstGeom>
            <a:noFill/>
          </p:spPr>
          <p:txBody>
            <a:bodyPr wrap="square" rtlCol="0">
              <a:spAutoFit/>
            </a:bodyPr>
            <a:lstStyle/>
            <a:p>
              <a:r>
                <a:rPr lang="tr-TR" dirty="0">
                  <a:solidFill>
                    <a:srgbClr val="575757"/>
                  </a:solidFill>
                </a:rPr>
                <a:t>Madde kullanmayı bıraktığında veya azalttığında fiziksel ve ruhsal yoksunluk belirtileri yaşamak.</a:t>
              </a:r>
            </a:p>
          </p:txBody>
        </p:sp>
        <p:pic>
          <p:nvPicPr>
            <p:cNvPr id="19" name="Resim 18"/>
            <p:cNvPicPr>
              <a:picLocks noChangeAspect="1"/>
            </p:cNvPicPr>
            <p:nvPr/>
          </p:nvPicPr>
          <p:blipFill>
            <a:blip r:embed="rId4"/>
            <a:stretch>
              <a:fillRect/>
            </a:stretch>
          </p:blipFill>
          <p:spPr>
            <a:xfrm>
              <a:off x="554927" y="1991580"/>
              <a:ext cx="191250" cy="180000"/>
            </a:xfrm>
            <a:prstGeom prst="rect">
              <a:avLst/>
            </a:prstGeom>
          </p:spPr>
        </p:pic>
      </p:grpSp>
      <p:grpSp>
        <p:nvGrpSpPr>
          <p:cNvPr id="20" name="Grup 19"/>
          <p:cNvGrpSpPr/>
          <p:nvPr/>
        </p:nvGrpSpPr>
        <p:grpSpPr>
          <a:xfrm>
            <a:off x="554927" y="3158563"/>
            <a:ext cx="6471348" cy="369332"/>
            <a:chOff x="554927" y="1881525"/>
            <a:chExt cx="6471348" cy="369332"/>
          </a:xfrm>
        </p:grpSpPr>
        <p:sp>
          <p:nvSpPr>
            <p:cNvPr id="21" name="Metin kutusu 20"/>
            <p:cNvSpPr txBox="1"/>
            <p:nvPr/>
          </p:nvSpPr>
          <p:spPr>
            <a:xfrm>
              <a:off x="746177" y="1881525"/>
              <a:ext cx="6280098" cy="369332"/>
            </a:xfrm>
            <a:prstGeom prst="rect">
              <a:avLst/>
            </a:prstGeom>
            <a:noFill/>
          </p:spPr>
          <p:txBody>
            <a:bodyPr wrap="square" rtlCol="0">
              <a:spAutoFit/>
            </a:bodyPr>
            <a:lstStyle/>
            <a:p>
              <a:r>
                <a:rPr lang="tr-TR" dirty="0">
                  <a:solidFill>
                    <a:srgbClr val="575757"/>
                  </a:solidFill>
                </a:rPr>
                <a:t>Düşünülenden daha fazla madde kullanmak.</a:t>
              </a:r>
            </a:p>
          </p:txBody>
        </p:sp>
        <p:pic>
          <p:nvPicPr>
            <p:cNvPr id="22" name="Resim 21"/>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554927" y="3520586"/>
            <a:ext cx="8814360" cy="369332"/>
            <a:chOff x="554927" y="1881525"/>
            <a:chExt cx="8814360" cy="369332"/>
          </a:xfrm>
        </p:grpSpPr>
        <p:sp>
          <p:nvSpPr>
            <p:cNvPr id="24" name="Metin kutusu 23"/>
            <p:cNvSpPr txBox="1"/>
            <p:nvPr/>
          </p:nvSpPr>
          <p:spPr>
            <a:xfrm>
              <a:off x="746177" y="1881525"/>
              <a:ext cx="8623110" cy="369332"/>
            </a:xfrm>
            <a:prstGeom prst="rect">
              <a:avLst/>
            </a:prstGeom>
            <a:noFill/>
          </p:spPr>
          <p:txBody>
            <a:bodyPr wrap="square" rtlCol="0">
              <a:spAutoFit/>
            </a:bodyPr>
            <a:lstStyle/>
            <a:p>
              <a:r>
                <a:rPr lang="tr-TR" dirty="0">
                  <a:solidFill>
                    <a:srgbClr val="575757"/>
                  </a:solidFill>
                </a:rPr>
                <a:t>Madde kullanımını denetlemek ya da bırakmak için gösterilen çabanın sürekli boşa çıkması.</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4927" y="3918751"/>
            <a:ext cx="9929600" cy="369332"/>
            <a:chOff x="554927" y="1881525"/>
            <a:chExt cx="9929600" cy="369332"/>
          </a:xfrm>
        </p:grpSpPr>
        <p:sp>
          <p:nvSpPr>
            <p:cNvPr id="27" name="Metin kutusu 26"/>
            <p:cNvSpPr txBox="1"/>
            <p:nvPr/>
          </p:nvSpPr>
          <p:spPr>
            <a:xfrm>
              <a:off x="746176" y="1881525"/>
              <a:ext cx="9738351" cy="369332"/>
            </a:xfrm>
            <a:prstGeom prst="rect">
              <a:avLst/>
            </a:prstGeom>
            <a:noFill/>
          </p:spPr>
          <p:txBody>
            <a:bodyPr wrap="square" rtlCol="0">
              <a:spAutoFit/>
            </a:bodyPr>
            <a:lstStyle/>
            <a:p>
              <a:r>
                <a:rPr lang="tr-TR" dirty="0">
                  <a:solidFill>
                    <a:srgbClr val="575757"/>
                  </a:solidFill>
                </a:rPr>
                <a:t>Sosyal, mesleki ve kişisel etkinliklerini madde kullanmak sebebiyle azaltmak veya tamamen </a:t>
              </a:r>
              <a:r>
                <a:rPr lang="tr-TR" dirty="0" err="1">
                  <a:solidFill>
                    <a:srgbClr val="575757"/>
                  </a:solidFill>
                </a:rPr>
                <a:t>terketmek</a:t>
              </a:r>
              <a:r>
                <a:rPr lang="tr-TR" dirty="0">
                  <a:solidFill>
                    <a:srgbClr val="575757"/>
                  </a:solidFill>
                </a:rPr>
                <a:t>.</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4302260"/>
            <a:ext cx="9333644" cy="369332"/>
            <a:chOff x="554927" y="1881525"/>
            <a:chExt cx="9333644" cy="369332"/>
          </a:xfrm>
        </p:grpSpPr>
        <p:sp>
          <p:nvSpPr>
            <p:cNvPr id="30" name="Metin kutusu 29"/>
            <p:cNvSpPr txBox="1"/>
            <p:nvPr/>
          </p:nvSpPr>
          <p:spPr>
            <a:xfrm>
              <a:off x="746177" y="1881525"/>
              <a:ext cx="9142394" cy="369332"/>
            </a:xfrm>
            <a:prstGeom prst="rect">
              <a:avLst/>
            </a:prstGeom>
            <a:noFill/>
          </p:spPr>
          <p:txBody>
            <a:bodyPr wrap="square" rtlCol="0">
              <a:spAutoFit/>
            </a:bodyPr>
            <a:lstStyle/>
            <a:p>
              <a:r>
                <a:rPr lang="tr-TR" dirty="0">
                  <a:solidFill>
                    <a:srgbClr val="575757"/>
                  </a:solidFill>
                </a:rPr>
                <a:t>Maddeyi sağlamak, kullanmak veya bırakmak için çok fazla zaman harcamak.</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4704143"/>
            <a:ext cx="9524894" cy="369332"/>
            <a:chOff x="554927" y="1890403"/>
            <a:chExt cx="9524894" cy="369332"/>
          </a:xfrm>
        </p:grpSpPr>
        <p:sp>
          <p:nvSpPr>
            <p:cNvPr id="33" name="Metin kutusu 32"/>
            <p:cNvSpPr txBox="1"/>
            <p:nvPr/>
          </p:nvSpPr>
          <p:spPr>
            <a:xfrm>
              <a:off x="746177" y="1890403"/>
              <a:ext cx="9333644" cy="369332"/>
            </a:xfrm>
            <a:prstGeom prst="rect">
              <a:avLst/>
            </a:prstGeom>
            <a:noFill/>
          </p:spPr>
          <p:txBody>
            <a:bodyPr wrap="square" rtlCol="0">
              <a:spAutoFit/>
            </a:bodyPr>
            <a:lstStyle/>
            <a:p>
              <a:r>
                <a:rPr lang="tr-TR" dirty="0">
                  <a:solidFill>
                    <a:srgbClr val="575757"/>
                  </a:solidFill>
                </a:rPr>
                <a:t>Fiziksel veya ruhsal sorunlara yol açmasına rağmen madde kullanmayı sürdürmek.</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2266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50"/>
                                        <p:tgtEl>
                                          <p:spTgt spid="2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250"/>
                                        <p:tgtEl>
                                          <p:spTgt spid="29"/>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4" name="Metin kutusu 13"/>
          <p:cNvSpPr txBox="1"/>
          <p:nvPr/>
        </p:nvSpPr>
        <p:spPr>
          <a:xfrm>
            <a:off x="356650" y="388099"/>
            <a:ext cx="8699626" cy="1015663"/>
          </a:xfrm>
          <a:prstGeom prst="rect">
            <a:avLst/>
          </a:prstGeom>
          <a:noFill/>
        </p:spPr>
        <p:txBody>
          <a:bodyPr wrap="none" rtlCol="0">
            <a:spAutoFit/>
          </a:bodyPr>
          <a:lstStyle/>
          <a:p>
            <a:r>
              <a:rPr lang="sv-SE" sz="6000" b="1" dirty="0">
                <a:solidFill>
                  <a:prstClr val="black"/>
                </a:solidFill>
              </a:rPr>
              <a:t>Bir yakınınız kullanıyorsa...</a:t>
            </a:r>
            <a:endParaRPr lang="tr-TR" sz="6000" b="1" dirty="0">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09110"/>
            <a:ext cx="5778760" cy="1200329"/>
            <a:chOff x="554927" y="1881525"/>
            <a:chExt cx="5778760" cy="1200329"/>
          </a:xfrm>
        </p:grpSpPr>
        <p:sp>
          <p:nvSpPr>
            <p:cNvPr id="16" name="Metin kutusu 15"/>
            <p:cNvSpPr txBox="1"/>
            <p:nvPr/>
          </p:nvSpPr>
          <p:spPr>
            <a:xfrm>
              <a:off x="746176" y="1881525"/>
              <a:ext cx="5587511" cy="1200329"/>
            </a:xfrm>
            <a:prstGeom prst="rect">
              <a:avLst/>
            </a:prstGeom>
            <a:noFill/>
          </p:spPr>
          <p:txBody>
            <a:bodyPr wrap="square" rtlCol="0">
              <a:spAutoFit/>
            </a:bodyPr>
            <a:lstStyle/>
            <a:p>
              <a:r>
                <a:rPr lang="tr-TR" dirty="0">
                  <a:solidFill>
                    <a:srgbClr val="575757"/>
                  </a:solidFill>
                </a:rPr>
                <a:t>Madde kullanmak amacıyla bulundurmanın </a:t>
              </a:r>
            </a:p>
            <a:p>
              <a:r>
                <a:rPr lang="tr-TR" dirty="0">
                  <a:solidFill>
                    <a:srgbClr val="575757"/>
                  </a:solidFill>
                </a:rPr>
                <a:t>bir suç olduğunu unutmayın. Bu nedenle </a:t>
              </a:r>
            </a:p>
            <a:p>
              <a:r>
                <a:rPr lang="tr-TR" dirty="0">
                  <a:solidFill>
                    <a:srgbClr val="575757"/>
                  </a:solidFill>
                </a:rPr>
                <a:t>bu süreçte kendinizi korumayı unutmayın. </a:t>
              </a:r>
            </a:p>
            <a:p>
              <a:r>
                <a:rPr lang="tr-TR" dirty="0">
                  <a:solidFill>
                    <a:srgbClr val="575757"/>
                  </a:solidFill>
                </a:rPr>
                <a:t>Arkadaşınızla yalnız kalmamaya dikkat edin.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0" name="Grup 19"/>
          <p:cNvGrpSpPr/>
          <p:nvPr/>
        </p:nvGrpSpPr>
        <p:grpSpPr>
          <a:xfrm>
            <a:off x="554927" y="3210224"/>
            <a:ext cx="5778760" cy="923330"/>
            <a:chOff x="554927" y="1881525"/>
            <a:chExt cx="5778760" cy="923330"/>
          </a:xfrm>
        </p:grpSpPr>
        <p:sp>
          <p:nvSpPr>
            <p:cNvPr id="21" name="Metin kutusu 20"/>
            <p:cNvSpPr txBox="1"/>
            <p:nvPr/>
          </p:nvSpPr>
          <p:spPr>
            <a:xfrm>
              <a:off x="746176" y="1881525"/>
              <a:ext cx="5587511" cy="923330"/>
            </a:xfrm>
            <a:prstGeom prst="rect">
              <a:avLst/>
            </a:prstGeom>
            <a:noFill/>
          </p:spPr>
          <p:txBody>
            <a:bodyPr wrap="square" rtlCol="0">
              <a:spAutoFit/>
            </a:bodyPr>
            <a:lstStyle/>
            <a:p>
              <a:r>
                <a:rPr lang="tr-TR" dirty="0">
                  <a:solidFill>
                    <a:srgbClr val="575757"/>
                  </a:solidFill>
                </a:rPr>
                <a:t>Arkadaşınızı güvenebileceği bir uzmanla </a:t>
              </a:r>
            </a:p>
            <a:p>
              <a:r>
                <a:rPr lang="tr-TR" dirty="0">
                  <a:solidFill>
                    <a:srgbClr val="575757"/>
                  </a:solidFill>
                </a:rPr>
                <a:t>(psikolog, hekim gibi) görüşmeye </a:t>
              </a:r>
            </a:p>
            <a:p>
              <a:r>
                <a:rPr lang="tr-TR" dirty="0">
                  <a:solidFill>
                    <a:srgbClr val="575757"/>
                  </a:solidFill>
                </a:rPr>
                <a:t>teşvik edin.</a:t>
              </a:r>
            </a:p>
          </p:txBody>
        </p:sp>
        <p:pic>
          <p:nvPicPr>
            <p:cNvPr id="22" name="Resim 21"/>
            <p:cNvPicPr>
              <a:picLocks noChangeAspect="1"/>
            </p:cNvPicPr>
            <p:nvPr/>
          </p:nvPicPr>
          <p:blipFill>
            <a:blip r:embed="rId4"/>
            <a:stretch>
              <a:fillRect/>
            </a:stretch>
          </p:blipFill>
          <p:spPr>
            <a:xfrm>
              <a:off x="554927" y="1991580"/>
              <a:ext cx="191250" cy="180000"/>
            </a:xfrm>
            <a:prstGeom prst="rect">
              <a:avLst/>
            </a:prstGeom>
          </p:spPr>
        </p:pic>
      </p:grpSp>
      <p:sp>
        <p:nvSpPr>
          <p:cNvPr id="2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Tree>
    <p:extLst>
      <p:ext uri="{BB962C8B-B14F-4D97-AF65-F5344CB8AC3E}">
        <p14:creationId xmlns:p14="http://schemas.microsoft.com/office/powerpoint/2010/main" val="16487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250" fill="hold"/>
                                        <p:tgtEl>
                                          <p:spTgt spid="23"/>
                                        </p:tgtEl>
                                        <p:attrNameLst>
                                          <p:attrName>ppt_x</p:attrName>
                                        </p:attrNameLst>
                                      </p:cBhvr>
                                      <p:tavLst>
                                        <p:tav tm="0">
                                          <p:val>
                                            <p:strVal val="1+#ppt_w/2"/>
                                          </p:val>
                                        </p:tav>
                                        <p:tav tm="100000">
                                          <p:val>
                                            <p:strVal val="#ppt_x"/>
                                          </p:val>
                                        </p:tav>
                                      </p:tavLst>
                                    </p:anim>
                                    <p:anim calcmode="lin" valueType="num">
                                      <p:cBhvr additive="base">
                                        <p:cTn id="33" dur="25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754897"/>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en-US" sz="2000" dirty="0">
                  <a:solidFill>
                    <a:srgbClr val="575757"/>
                  </a:solidFill>
                </a:rPr>
                <a:t> </a:t>
              </a:r>
              <a:r>
                <a:rPr lang="tr-TR" sz="2000" dirty="0">
                  <a:solidFill>
                    <a:srgbClr val="575757"/>
                  </a:solidFill>
                </a:rPr>
                <a:t>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42" name="Dikdörtgen 41"/>
          <p:cNvSpPr/>
          <p:nvPr/>
        </p:nvSpPr>
        <p:spPr>
          <a:xfrm>
            <a:off x="746177" y="2592350"/>
            <a:ext cx="6096000" cy="923330"/>
          </a:xfrm>
          <a:prstGeom prst="rect">
            <a:avLst/>
          </a:prstGeom>
        </p:spPr>
        <p:txBody>
          <a:bodyPr>
            <a:spAutoFit/>
          </a:bodyPr>
          <a:lstStyle/>
          <a:p>
            <a:r>
              <a:rPr lang="tr-TR" dirty="0">
                <a:solidFill>
                  <a:srgbClr val="575757"/>
                </a:solidFill>
              </a:rPr>
              <a:t>Vücut kitle indeksi (VKİ), vücut ağırlığının (kg),</a:t>
            </a:r>
          </a:p>
          <a:p>
            <a:r>
              <a:rPr lang="tr-TR" dirty="0">
                <a:solidFill>
                  <a:srgbClr val="575757"/>
                </a:solidFill>
              </a:rPr>
              <a:t>boy uzunluğunun metre cinsinden karesine</a:t>
            </a:r>
          </a:p>
          <a:p>
            <a:r>
              <a:rPr lang="tr-TR" dirty="0">
                <a:solidFill>
                  <a:srgbClr val="575757"/>
                </a:solidFill>
              </a:rPr>
              <a:t>bölünmesiyle hesaplanır.</a:t>
            </a:r>
          </a:p>
        </p:txBody>
      </p:sp>
    </p:spTree>
    <p:extLst>
      <p:ext uri="{BB962C8B-B14F-4D97-AF65-F5344CB8AC3E}">
        <p14:creationId xmlns:p14="http://schemas.microsoft.com/office/powerpoint/2010/main" val="22430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806630" y="5676774"/>
              <a:ext cx="395202" cy="602840"/>
              <a:chOff x="11806630" y="5676774"/>
              <a:chExt cx="395202"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806630" y="5745534"/>
                <a:ext cx="184731" cy="461665"/>
              </a:xfrm>
              <a:prstGeom prst="rect">
                <a:avLst/>
              </a:prstGeom>
              <a:noFill/>
            </p:spPr>
            <p:txBody>
              <a:bodyPr wrap="none" rtlCol="0">
                <a:spAutoFit/>
              </a:bodyPr>
              <a:lstStyle/>
              <a:p>
                <a:pPr algn="r"/>
                <a:endParaRPr lang="tr-TR" sz="2400" b="1" dirty="0">
                  <a:solidFill>
                    <a:srgbClr val="DADADA"/>
                  </a:solidFill>
                </a:endParaRP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5455917" cy="1938992"/>
          </a:xfrm>
          <a:prstGeom prst="rect">
            <a:avLst/>
          </a:prstGeom>
          <a:noFill/>
        </p:spPr>
        <p:txBody>
          <a:bodyPr wrap="none" rtlCol="0">
            <a:spAutoFit/>
          </a:bodyPr>
          <a:lstStyle/>
          <a:p>
            <a:r>
              <a:rPr lang="tr-TR" sz="6000" b="1" dirty="0">
                <a:solidFill>
                  <a:prstClr val="black"/>
                </a:solidFill>
              </a:rPr>
              <a:t>Bağımlılık tedavi</a:t>
            </a:r>
          </a:p>
          <a:p>
            <a:r>
              <a:rPr lang="tr-TR" sz="6000" b="1" dirty="0">
                <a:solidFill>
                  <a:prstClr val="black"/>
                </a:solidFill>
              </a:rPr>
              <a:t>edilebilir</a:t>
            </a:r>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56" name="Oval 6"/>
          <p:cNvSpPr>
            <a:spLocks noChangeArrowheads="1"/>
          </p:cNvSpPr>
          <p:nvPr/>
        </p:nvSpPr>
        <p:spPr bwMode="auto">
          <a:xfrm flipH="1">
            <a:off x="8706490" y="971273"/>
            <a:ext cx="2470075" cy="2471302"/>
          </a:xfrm>
          <a:prstGeom prst="ellipse">
            <a:avLst/>
          </a:prstGeom>
          <a:blipFill dpi="0" rotWithShape="0">
            <a:blip r:embed="rId4"/>
            <a:srcRect/>
            <a:stretch>
              <a:fillRect l="-43000" t="-12000" r="-136000" b="-12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39" name="Grup 38"/>
          <p:cNvGrpSpPr/>
          <p:nvPr/>
        </p:nvGrpSpPr>
        <p:grpSpPr>
          <a:xfrm>
            <a:off x="554927" y="2291247"/>
            <a:ext cx="7462918" cy="1477328"/>
            <a:chOff x="554927" y="2447025"/>
            <a:chExt cx="7462918" cy="1477328"/>
          </a:xfrm>
        </p:grpSpPr>
        <p:sp>
          <p:nvSpPr>
            <p:cNvPr id="40" name="Dikdörtgen 39"/>
            <p:cNvSpPr/>
            <p:nvPr/>
          </p:nvSpPr>
          <p:spPr>
            <a:xfrm>
              <a:off x="746177" y="2447025"/>
              <a:ext cx="7271668" cy="1477328"/>
            </a:xfrm>
            <a:prstGeom prst="rect">
              <a:avLst/>
            </a:prstGeom>
          </p:spPr>
          <p:txBody>
            <a:bodyPr wrap="square">
              <a:spAutoFit/>
            </a:bodyPr>
            <a:lstStyle/>
            <a:p>
              <a:r>
                <a:rPr lang="tr-TR" dirty="0">
                  <a:solidFill>
                    <a:srgbClr val="575757"/>
                  </a:solidFill>
                </a:rPr>
                <a:t>Kullanıcılar arasında “bu hastalığın tedavisi olmadığı” yolunda</a:t>
              </a:r>
            </a:p>
            <a:p>
              <a:r>
                <a:rPr lang="tr-TR" dirty="0">
                  <a:solidFill>
                    <a:srgbClr val="575757"/>
                  </a:solidFill>
                </a:rPr>
                <a:t>bir kanı yerleşmiştir. Oysa uyuşturucu madde kullanan kişiler</a:t>
              </a:r>
            </a:p>
            <a:p>
              <a:r>
                <a:rPr lang="tr-TR" dirty="0">
                  <a:solidFill>
                    <a:srgbClr val="575757"/>
                  </a:solidFill>
                </a:rPr>
                <a:t>tedavi olabilir. Tedavi ilkelerini eksiksiz yerine getiren kişilerde</a:t>
              </a:r>
            </a:p>
            <a:p>
              <a:r>
                <a:rPr lang="tr-TR" dirty="0">
                  <a:solidFill>
                    <a:srgbClr val="575757"/>
                  </a:solidFill>
                </a:rPr>
                <a:t>uyuşturucu maddeyi bırakma ve “temiz kalma davranışı”</a:t>
              </a:r>
            </a:p>
            <a:p>
              <a:r>
                <a:rPr lang="tr-TR" dirty="0">
                  <a:solidFill>
                    <a:srgbClr val="575757"/>
                  </a:solidFill>
                </a:rPr>
                <a:t>sıklıkla görülmektedir. </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grpSp>
        <p:nvGrpSpPr>
          <p:cNvPr id="42" name="Grup 41"/>
          <p:cNvGrpSpPr/>
          <p:nvPr/>
        </p:nvGrpSpPr>
        <p:grpSpPr>
          <a:xfrm>
            <a:off x="554927" y="3765858"/>
            <a:ext cx="11322440" cy="1200329"/>
            <a:chOff x="554927" y="2447025"/>
            <a:chExt cx="11322440" cy="1200329"/>
          </a:xfrm>
        </p:grpSpPr>
        <p:sp>
          <p:nvSpPr>
            <p:cNvPr id="43" name="Dikdörtgen 42"/>
            <p:cNvSpPr/>
            <p:nvPr/>
          </p:nvSpPr>
          <p:spPr>
            <a:xfrm>
              <a:off x="746176" y="2447025"/>
              <a:ext cx="11131191" cy="1200329"/>
            </a:xfrm>
            <a:prstGeom prst="rect">
              <a:avLst/>
            </a:prstGeom>
          </p:spPr>
          <p:txBody>
            <a:bodyPr wrap="square">
              <a:spAutoFit/>
            </a:bodyPr>
            <a:lstStyle/>
            <a:p>
              <a:r>
                <a:rPr lang="tr-TR" dirty="0">
                  <a:solidFill>
                    <a:srgbClr val="575757"/>
                  </a:solidFill>
                </a:rPr>
                <a:t>Bunun yanı sıra temiz kalma davranışını gösteren kişileri bekleyen en büyük risk,</a:t>
              </a:r>
            </a:p>
            <a:p>
              <a:r>
                <a:rPr lang="tr-TR" dirty="0">
                  <a:solidFill>
                    <a:srgbClr val="575757"/>
                  </a:solidFill>
                </a:rPr>
                <a:t>tekrar madde kullanımına başlamaktır. Kişi bu maddeleri bıraktıktan sonra,</a:t>
              </a:r>
            </a:p>
            <a:p>
              <a:r>
                <a:rPr lang="tr-TR" dirty="0">
                  <a:solidFill>
                    <a:srgbClr val="575757"/>
                  </a:solidFill>
                </a:rPr>
                <a:t>bir daha hiçbir zaman tekrar kullanmamalıdır. Bir kez kullanması, onun</a:t>
              </a:r>
            </a:p>
            <a:p>
              <a:r>
                <a:rPr lang="tr-TR" dirty="0">
                  <a:solidFill>
                    <a:srgbClr val="575757"/>
                  </a:solidFill>
                </a:rPr>
                <a:t>eski günlerine dönmesine ve yıkıcı sonuçlar yaşamasına neden olabilir.</a:t>
              </a:r>
            </a:p>
          </p:txBody>
        </p:sp>
        <p:pic>
          <p:nvPicPr>
            <p:cNvPr id="44" name="Resim 43"/>
            <p:cNvPicPr>
              <a:picLocks noChangeAspect="1"/>
            </p:cNvPicPr>
            <p:nvPr/>
          </p:nvPicPr>
          <p:blipFill>
            <a:blip r:embed="rId5"/>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25072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806630" y="5676774"/>
              <a:ext cx="395202" cy="602840"/>
              <a:chOff x="11806630" y="5676774"/>
              <a:chExt cx="395202"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806630" y="5745534"/>
                <a:ext cx="184731" cy="461665"/>
              </a:xfrm>
              <a:prstGeom prst="rect">
                <a:avLst/>
              </a:prstGeom>
              <a:noFill/>
            </p:spPr>
            <p:txBody>
              <a:bodyPr wrap="none" rtlCol="0">
                <a:spAutoFit/>
              </a:bodyPr>
              <a:lstStyle/>
              <a:p>
                <a:pPr algn="r"/>
                <a:endParaRPr lang="tr-TR" sz="2400" b="1" dirty="0">
                  <a:solidFill>
                    <a:srgbClr val="DADADA"/>
                  </a:solidFill>
                </a:endParaRP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7059497" cy="1938992"/>
          </a:xfrm>
          <a:prstGeom prst="rect">
            <a:avLst/>
          </a:prstGeom>
          <a:noFill/>
        </p:spPr>
        <p:txBody>
          <a:bodyPr wrap="none" rtlCol="0">
            <a:spAutoFit/>
          </a:bodyPr>
          <a:lstStyle/>
          <a:p>
            <a:r>
              <a:rPr lang="tr-TR" sz="6000" b="1" dirty="0">
                <a:solidFill>
                  <a:prstClr val="black"/>
                </a:solidFill>
              </a:rPr>
              <a:t>Tedavinin başarısında</a:t>
            </a:r>
          </a:p>
          <a:p>
            <a:r>
              <a:rPr lang="tr-TR" sz="6000" b="1" dirty="0">
                <a:solidFill>
                  <a:prstClr val="black"/>
                </a:solidFill>
              </a:rPr>
              <a:t>iki önemli etmen</a:t>
            </a:r>
          </a:p>
        </p:txBody>
      </p:sp>
      <p:sp>
        <p:nvSpPr>
          <p:cNvPr id="40" name="Dikdörtgen 39"/>
          <p:cNvSpPr/>
          <p:nvPr/>
        </p:nvSpPr>
        <p:spPr>
          <a:xfrm>
            <a:off x="356650" y="2357060"/>
            <a:ext cx="10988752" cy="707886"/>
          </a:xfrm>
          <a:prstGeom prst="rect">
            <a:avLst/>
          </a:prstGeom>
        </p:spPr>
        <p:txBody>
          <a:bodyPr wrap="square">
            <a:spAutoFit/>
          </a:bodyPr>
          <a:lstStyle/>
          <a:p>
            <a:r>
              <a:rPr lang="tr-TR" sz="2000" b="1" dirty="0">
                <a:solidFill>
                  <a:srgbClr val="EE7430"/>
                </a:solidFill>
              </a:rPr>
              <a:t>1. Kişinin tedavi olmayı istemesi: </a:t>
            </a:r>
          </a:p>
          <a:p>
            <a:r>
              <a:rPr lang="tr-TR" sz="2000" dirty="0">
                <a:solidFill>
                  <a:srgbClr val="575757"/>
                </a:solidFill>
              </a:rPr>
              <a:t>Eğer kişi tedavi olmayı kendisi istemiyorsa kimse ona zorla bıraktırmayı başaramaz. </a:t>
            </a:r>
          </a:p>
        </p:txBody>
      </p:sp>
      <p:sp>
        <p:nvSpPr>
          <p:cNvPr id="22" name="Dikdörtgen 21"/>
          <p:cNvSpPr/>
          <p:nvPr/>
        </p:nvSpPr>
        <p:spPr>
          <a:xfrm>
            <a:off x="356650" y="3064946"/>
            <a:ext cx="10988752" cy="1015663"/>
          </a:xfrm>
          <a:prstGeom prst="rect">
            <a:avLst/>
          </a:prstGeom>
        </p:spPr>
        <p:txBody>
          <a:bodyPr wrap="square">
            <a:spAutoFit/>
          </a:bodyPr>
          <a:lstStyle/>
          <a:p>
            <a:r>
              <a:rPr lang="tr-TR" sz="2000" b="1" dirty="0">
                <a:solidFill>
                  <a:srgbClr val="EE7430"/>
                </a:solidFill>
              </a:rPr>
              <a:t>2. Kişinin maddeyi bırakmaya kendini hazır hissetmesi:</a:t>
            </a:r>
          </a:p>
          <a:p>
            <a:r>
              <a:rPr lang="tr-TR" sz="2000" dirty="0">
                <a:solidFill>
                  <a:srgbClr val="575757"/>
                </a:solidFill>
              </a:rPr>
              <a:t>Kişi maddeyi bıraktığı zaman alışkanlıklarını ve yaşadığı ortamı değiştirmek zorunda </a:t>
            </a:r>
          </a:p>
          <a:p>
            <a:r>
              <a:rPr lang="tr-TR" sz="2000" dirty="0">
                <a:solidFill>
                  <a:srgbClr val="575757"/>
                </a:solidFill>
              </a:rPr>
              <a:t>kalabilecektir. Kişinin tüm bunlara hazırlıklı olması gerekmektedir. </a:t>
            </a:r>
          </a:p>
        </p:txBody>
      </p:sp>
      <p:sp>
        <p:nvSpPr>
          <p:cNvPr id="23" name="Dikdörtgen 22"/>
          <p:cNvSpPr/>
          <p:nvPr/>
        </p:nvSpPr>
        <p:spPr>
          <a:xfrm>
            <a:off x="356650" y="4080609"/>
            <a:ext cx="10988752" cy="1015663"/>
          </a:xfrm>
          <a:prstGeom prst="rect">
            <a:avLst/>
          </a:prstGeom>
        </p:spPr>
        <p:txBody>
          <a:bodyPr wrap="square">
            <a:spAutoFit/>
          </a:bodyPr>
          <a:lstStyle/>
          <a:p>
            <a:r>
              <a:rPr lang="tr-TR" sz="2000" dirty="0">
                <a:solidFill>
                  <a:srgbClr val="575757"/>
                </a:solidFill>
              </a:rPr>
              <a:t>Tedavi sonrası kişinin doğru bir sosyal çevre oluşturması, aile ilişkilerini daha verimli</a:t>
            </a:r>
          </a:p>
          <a:p>
            <a:r>
              <a:rPr lang="tr-TR" sz="2000" dirty="0">
                <a:solidFill>
                  <a:srgbClr val="575757"/>
                </a:solidFill>
              </a:rPr>
              <a:t>şekilde yaşaması ve yaşamının her karesini doğru etkinliklerle doldurması temiz</a:t>
            </a:r>
          </a:p>
          <a:p>
            <a:r>
              <a:rPr lang="tr-TR" sz="2000" dirty="0">
                <a:solidFill>
                  <a:srgbClr val="575757"/>
                </a:solidFill>
              </a:rPr>
              <a:t>kalma davranışının devamlılığını olumlu yönde etkileyecektir.</a:t>
            </a:r>
          </a:p>
        </p:txBody>
      </p:sp>
    </p:spTree>
    <p:extLst>
      <p:ext uri="{BB962C8B-B14F-4D97-AF65-F5344CB8AC3E}">
        <p14:creationId xmlns:p14="http://schemas.microsoft.com/office/powerpoint/2010/main" val="145987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50"/>
                                        <p:tgtEl>
                                          <p:spTgt spid="4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50"/>
                                        <p:tgtEl>
                                          <p:spTgt spid="22"/>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40" grpId="0"/>
      <p:bldP spid="22" grpId="0"/>
      <p:bldP spid="2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8" name="Metin kutusu 27"/>
          <p:cNvSpPr txBox="1"/>
          <p:nvPr/>
        </p:nvSpPr>
        <p:spPr>
          <a:xfrm>
            <a:off x="356650" y="388099"/>
            <a:ext cx="5866671" cy="1938992"/>
          </a:xfrm>
          <a:prstGeom prst="rect">
            <a:avLst/>
          </a:prstGeom>
          <a:noFill/>
        </p:spPr>
        <p:txBody>
          <a:bodyPr wrap="none" rtlCol="0">
            <a:spAutoFit/>
          </a:bodyPr>
          <a:lstStyle/>
          <a:p>
            <a:r>
              <a:rPr lang="tr-TR" sz="6000" b="1" dirty="0">
                <a:solidFill>
                  <a:prstClr val="black"/>
                </a:solidFill>
              </a:rPr>
              <a:t>TCK’da madde</a:t>
            </a:r>
          </a:p>
          <a:p>
            <a:r>
              <a:rPr lang="tr-TR" sz="6000" b="1" dirty="0">
                <a:solidFill>
                  <a:prstClr val="black"/>
                </a:solidFill>
              </a:rPr>
              <a:t>bağımlılığının yeri</a:t>
            </a:r>
          </a:p>
        </p:txBody>
      </p:sp>
      <p:grpSp>
        <p:nvGrpSpPr>
          <p:cNvPr id="39" name="Grup 38"/>
          <p:cNvGrpSpPr/>
          <p:nvPr/>
        </p:nvGrpSpPr>
        <p:grpSpPr>
          <a:xfrm>
            <a:off x="456941" y="2357060"/>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16" name="Grup 15"/>
          <p:cNvGrpSpPr/>
          <p:nvPr/>
        </p:nvGrpSpPr>
        <p:grpSpPr>
          <a:xfrm>
            <a:off x="456941" y="3339421"/>
            <a:ext cx="9455346" cy="1015663"/>
            <a:chOff x="554927" y="2447025"/>
            <a:chExt cx="9455346" cy="1015663"/>
          </a:xfrm>
        </p:grpSpPr>
        <p:sp>
          <p:nvSpPr>
            <p:cNvPr id="17" name="Dikdörtgen 16"/>
            <p:cNvSpPr/>
            <p:nvPr/>
          </p:nvSpPr>
          <p:spPr>
            <a:xfrm>
              <a:off x="746176" y="2447025"/>
              <a:ext cx="9264097" cy="1015663"/>
            </a:xfrm>
            <a:prstGeom prst="rect">
              <a:avLst/>
            </a:prstGeom>
          </p:spPr>
          <p:txBody>
            <a:bodyPr wrap="square">
              <a:spAutoFit/>
            </a:bodyPr>
            <a:lstStyle/>
            <a:p>
              <a:r>
                <a:rPr lang="tr-TR" sz="2000" dirty="0">
                  <a:solidFill>
                    <a:srgbClr val="575757"/>
                  </a:solidFill>
                </a:rPr>
                <a:t>Uyuşturucu veya uyarıcı maddeleri satan, satışa arz eden,</a:t>
              </a:r>
            </a:p>
            <a:p>
              <a:r>
                <a:rPr lang="tr-TR" sz="2000" dirty="0">
                  <a:solidFill>
                    <a:srgbClr val="575757"/>
                  </a:solidFill>
                </a:rPr>
                <a:t>başkalarına veren, sevk eden, nakleden, depolayan, satın alan,</a:t>
              </a:r>
            </a:p>
            <a:p>
              <a:r>
                <a:rPr lang="tr-TR" sz="2000" dirty="0">
                  <a:solidFill>
                    <a:srgbClr val="575757"/>
                  </a:solidFill>
                </a:rPr>
                <a:t>kabul eden, bulunduran kişi, on yıldan az olmamak üzere hapis ile cezalandırılır. </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19" name="Grup 18"/>
          <p:cNvGrpSpPr/>
          <p:nvPr/>
        </p:nvGrpSpPr>
        <p:grpSpPr>
          <a:xfrm>
            <a:off x="456941" y="4308014"/>
            <a:ext cx="11038770" cy="707886"/>
            <a:chOff x="554927" y="2447025"/>
            <a:chExt cx="11038770" cy="707886"/>
          </a:xfrm>
        </p:grpSpPr>
        <p:sp>
          <p:nvSpPr>
            <p:cNvPr id="20" name="Dikdörtgen 19"/>
            <p:cNvSpPr/>
            <p:nvPr/>
          </p:nvSpPr>
          <p:spPr>
            <a:xfrm>
              <a:off x="746176" y="2447025"/>
              <a:ext cx="10847521" cy="707886"/>
            </a:xfrm>
            <a:prstGeom prst="rect">
              <a:avLst/>
            </a:prstGeom>
          </p:spPr>
          <p:txBody>
            <a:bodyPr wrap="square">
              <a:spAutoFit/>
            </a:bodyPr>
            <a:lstStyle/>
            <a:p>
              <a:r>
                <a:rPr lang="tr-TR" sz="2000" dirty="0">
                  <a:solidFill>
                    <a:srgbClr val="575757"/>
                  </a:solidFill>
                </a:rPr>
                <a:t>Kullanmak için uyuşturucu veya uyarıcı madde satın alan, kabul eden veya bulunduran ya da uyuşturucu veya uyarıcı madde kullanan kişi, iki yıldan beş yıla kadar hapis cezası ile cezalandırılır.</a:t>
              </a:r>
            </a:p>
          </p:txBody>
        </p:sp>
        <p:pic>
          <p:nvPicPr>
            <p:cNvPr id="21" name="Resim 20"/>
            <p:cNvPicPr>
              <a:picLocks noChangeAspect="1"/>
            </p:cNvPicPr>
            <p:nvPr/>
          </p:nvPicPr>
          <p:blipFill>
            <a:blip r:embed="rId4"/>
            <a:stretch>
              <a:fillRect/>
            </a:stretch>
          </p:blipFill>
          <p:spPr>
            <a:xfrm>
              <a:off x="554927" y="2549458"/>
              <a:ext cx="191250" cy="180000"/>
            </a:xfrm>
            <a:prstGeom prst="rect">
              <a:avLst/>
            </a:prstGeom>
          </p:spPr>
        </p:pic>
      </p:grpSp>
      <p:pic>
        <p:nvPicPr>
          <p:cNvPr id="22" name="Resim 21"/>
          <p:cNvPicPr>
            <a:picLocks noChangeAspect="1"/>
          </p:cNvPicPr>
          <p:nvPr/>
        </p:nvPicPr>
        <p:blipFill>
          <a:blip r:embed="rId5"/>
          <a:stretch>
            <a:fillRect/>
          </a:stretch>
        </p:blipFill>
        <p:spPr>
          <a:xfrm>
            <a:off x="8760732" y="611957"/>
            <a:ext cx="2734978" cy="2727464"/>
          </a:xfrm>
          <a:prstGeom prst="rect">
            <a:avLst/>
          </a:prstGeom>
        </p:spPr>
      </p:pic>
    </p:spTree>
    <p:extLst>
      <p:ext uri="{BB962C8B-B14F-4D97-AF65-F5344CB8AC3E}">
        <p14:creationId xmlns:p14="http://schemas.microsoft.com/office/powerpoint/2010/main" val="1141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0" y="0"/>
            <a:ext cx="12191999" cy="6854825"/>
          </a:xfrm>
          <a:prstGeom prst="rect">
            <a:avLst/>
          </a:prstGeom>
          <a:blipFill dpi="0" rotWithShape="1">
            <a:blip r:embed="rId3"/>
            <a:srcRect/>
            <a:stretch>
              <a:fillRect l="-48000" t="-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4" name="Dikdörtgen 23"/>
          <p:cNvSpPr/>
          <p:nvPr/>
        </p:nvSpPr>
        <p:spPr>
          <a:xfrm>
            <a:off x="0"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prstClr val="white"/>
                </a:solidFill>
              </a:rPr>
              <a:t>teşekkür ederiz</a:t>
            </a:r>
            <a:endParaRPr lang="tr-TR" sz="3600" dirty="0">
              <a:solidFill>
                <a:prstClr val="black"/>
              </a:solidFill>
            </a:endParaRPr>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pic>
        <p:nvPicPr>
          <p:cNvPr id="21" name="Resim 20"/>
          <p:cNvPicPr>
            <a:picLocks noChangeAspect="1"/>
          </p:cNvPicPr>
          <p:nvPr/>
        </p:nvPicPr>
        <p:blipFill>
          <a:blip r:embed="rId5"/>
          <a:stretch>
            <a:fillRect/>
          </a:stretch>
        </p:blipFill>
        <p:spPr>
          <a:xfrm>
            <a:off x="225759" y="1010452"/>
            <a:ext cx="2733750" cy="1023750"/>
          </a:xfrm>
          <a:prstGeom prst="rect">
            <a:avLst/>
          </a:prstGeom>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2836" y="5067300"/>
            <a:ext cx="3790950" cy="876300"/>
          </a:xfrm>
          <a:prstGeom prst="rect">
            <a:avLst/>
          </a:prstGeom>
        </p:spPr>
      </p:pic>
    </p:spTree>
    <p:extLst>
      <p:ext uri="{BB962C8B-B14F-4D97-AF65-F5344CB8AC3E}">
        <p14:creationId xmlns:p14="http://schemas.microsoft.com/office/powerpoint/2010/main" val="206491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4" grpId="0" animBg="1"/>
      <p:bldP spid="29" grpId="0" animBg="1"/>
      <p:bldP spid="2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val="829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1492</TotalTime>
  <Words>5603</Words>
  <Application>Microsoft Office PowerPoint</Application>
  <PresentationFormat>Özel</PresentationFormat>
  <Paragraphs>871</Paragraphs>
  <Slides>83</Slides>
  <Notes>80</Notes>
  <HiddenSlides>0</HiddenSlides>
  <MMClips>0</MMClips>
  <ScaleCrop>false</ScaleCrop>
  <HeadingPairs>
    <vt:vector size="4" baseType="variant">
      <vt:variant>
        <vt:lpstr>Tema</vt:lpstr>
      </vt:variant>
      <vt:variant>
        <vt:i4>5</vt:i4>
      </vt:variant>
      <vt:variant>
        <vt:lpstr>Slayt Başlıkları</vt:lpstr>
      </vt:variant>
      <vt:variant>
        <vt:i4>83</vt:i4>
      </vt:variant>
    </vt:vector>
  </HeadingPairs>
  <TitlesOfParts>
    <vt:vector size="88" baseType="lpstr">
      <vt:lpstr>Office Teması</vt:lpstr>
      <vt:lpstr>1_Office Teması</vt:lpstr>
      <vt:lpstr>2_Office Teması</vt:lpstr>
      <vt:lpstr>3_Office Teması</vt:lpstr>
      <vt:lpstr>4_Office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ISPARTA</dc:creator>
  <cp:lastModifiedBy>Bilgisayar Hospital</cp:lastModifiedBy>
  <cp:revision>320</cp:revision>
  <dcterms:created xsi:type="dcterms:W3CDTF">2016-11-17T08:54:28Z</dcterms:created>
  <dcterms:modified xsi:type="dcterms:W3CDTF">2019-11-28T11:53:31Z</dcterms:modified>
</cp:coreProperties>
</file>